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</p:sldMasterIdLst>
  <p:notesMasterIdLst>
    <p:notesMasterId r:id="rId28"/>
  </p:notesMasterIdLst>
  <p:sldIdLst>
    <p:sldId id="256" r:id="rId2"/>
    <p:sldId id="259" r:id="rId3"/>
    <p:sldId id="257" r:id="rId4"/>
    <p:sldId id="260" r:id="rId5"/>
    <p:sldId id="262" r:id="rId6"/>
    <p:sldId id="266" r:id="rId7"/>
    <p:sldId id="268" r:id="rId8"/>
    <p:sldId id="290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88" r:id="rId23"/>
    <p:sldId id="289" r:id="rId24"/>
    <p:sldId id="264" r:id="rId25"/>
    <p:sldId id="291" r:id="rId26"/>
    <p:sldId id="293" r:id="rId27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F36E7F-5BB9-4919-8840-9DBB7EC26BBB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/>
      <dgm:spPr/>
    </dgm:pt>
    <dgm:pt modelId="{D3A172D6-CCAE-48E4-BF28-9507A4B6D24A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Clases</a:t>
          </a:r>
        </a:p>
      </dgm:t>
    </dgm:pt>
    <dgm:pt modelId="{7E0ED8E1-FAA0-4EC5-872C-22DFB87AEC08}" type="parTrans" cxnId="{E845778B-B64A-4D97-A066-94DF11A62B51}">
      <dgm:prSet/>
      <dgm:spPr/>
      <dgm:t>
        <a:bodyPr/>
        <a:lstStyle/>
        <a:p>
          <a:endParaRPr lang="es-MX"/>
        </a:p>
      </dgm:t>
    </dgm:pt>
    <dgm:pt modelId="{1540B8D1-535D-434E-A772-AC0B2FE9BB76}" type="sibTrans" cxnId="{E845778B-B64A-4D97-A066-94DF11A62B51}">
      <dgm:prSet/>
      <dgm:spPr/>
      <dgm:t>
        <a:bodyPr/>
        <a:lstStyle/>
        <a:p>
          <a:endParaRPr lang="es-MX"/>
        </a:p>
      </dgm:t>
    </dgm:pt>
    <dgm:pt modelId="{22B65BB8-A6D8-4A10-9B41-DD59ECB3EBF7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Lectura</a:t>
          </a:r>
        </a:p>
      </dgm:t>
    </dgm:pt>
    <dgm:pt modelId="{4B0496E5-0A4E-44D9-AE77-734BF3B6C183}" type="parTrans" cxnId="{A77AD4E8-7273-4038-A3B9-564E751C2B6D}">
      <dgm:prSet/>
      <dgm:spPr/>
      <dgm:t>
        <a:bodyPr/>
        <a:lstStyle/>
        <a:p>
          <a:endParaRPr lang="es-MX"/>
        </a:p>
      </dgm:t>
    </dgm:pt>
    <dgm:pt modelId="{02AC4C89-39EA-4CD6-8273-D5F67EABCC3A}" type="sibTrans" cxnId="{A77AD4E8-7273-4038-A3B9-564E751C2B6D}">
      <dgm:prSet/>
      <dgm:spPr/>
      <dgm:t>
        <a:bodyPr/>
        <a:lstStyle/>
        <a:p>
          <a:endParaRPr lang="es-MX"/>
        </a:p>
      </dgm:t>
    </dgm:pt>
    <dgm:pt modelId="{685BEA6D-73B8-4465-B4C7-0B69B52E80D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Audiovisual</a:t>
          </a:r>
        </a:p>
      </dgm:t>
    </dgm:pt>
    <dgm:pt modelId="{F6723B77-01BB-434D-80F1-13AC06754A5D}" type="parTrans" cxnId="{DC07A331-0181-4F33-BF29-9E1533BFFCB4}">
      <dgm:prSet/>
      <dgm:spPr/>
      <dgm:t>
        <a:bodyPr/>
        <a:lstStyle/>
        <a:p>
          <a:endParaRPr lang="es-MX"/>
        </a:p>
      </dgm:t>
    </dgm:pt>
    <dgm:pt modelId="{C9CE2E5C-5125-4D52-AE37-AE239E13FFF7}" type="sibTrans" cxnId="{DC07A331-0181-4F33-BF29-9E1533BFFCB4}">
      <dgm:prSet/>
      <dgm:spPr/>
      <dgm:t>
        <a:bodyPr/>
        <a:lstStyle/>
        <a:p>
          <a:endParaRPr lang="es-MX"/>
        </a:p>
      </dgm:t>
    </dgm:pt>
    <dgm:pt modelId="{FCB21F4D-3C4F-42FC-A709-06773DA074D1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Demostración</a:t>
          </a:r>
        </a:p>
      </dgm:t>
    </dgm:pt>
    <dgm:pt modelId="{D37581F2-F33A-4AE1-B5DE-BF9F50324B1B}" type="parTrans" cxnId="{566C0AE7-F731-499A-9BC3-E9B81143B32E}">
      <dgm:prSet/>
      <dgm:spPr/>
      <dgm:t>
        <a:bodyPr/>
        <a:lstStyle/>
        <a:p>
          <a:endParaRPr lang="es-MX"/>
        </a:p>
      </dgm:t>
    </dgm:pt>
    <dgm:pt modelId="{9DA95360-8CC5-47F3-A256-493F2C7244F2}" type="sibTrans" cxnId="{566C0AE7-F731-499A-9BC3-E9B81143B32E}">
      <dgm:prSet/>
      <dgm:spPr/>
      <dgm:t>
        <a:bodyPr/>
        <a:lstStyle/>
        <a:p>
          <a:endParaRPr lang="es-MX"/>
        </a:p>
      </dgm:t>
    </dgm:pt>
    <dgm:pt modelId="{6A02B586-819E-40E9-AC61-E6C55AAB40F1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Grupo de discusión</a:t>
          </a:r>
        </a:p>
      </dgm:t>
    </dgm:pt>
    <dgm:pt modelId="{9243452F-7ABD-4F2D-B4A9-4B36F890737E}" type="parTrans" cxnId="{D5D900A0-4DC8-4554-AB80-472029885E39}">
      <dgm:prSet/>
      <dgm:spPr/>
      <dgm:t>
        <a:bodyPr/>
        <a:lstStyle/>
        <a:p>
          <a:endParaRPr lang="es-MX"/>
        </a:p>
      </dgm:t>
    </dgm:pt>
    <dgm:pt modelId="{91D1DB93-FA54-4A50-83AF-9BB2EB92B42C}" type="sibTrans" cxnId="{D5D900A0-4DC8-4554-AB80-472029885E39}">
      <dgm:prSet/>
      <dgm:spPr/>
      <dgm:t>
        <a:bodyPr/>
        <a:lstStyle/>
        <a:p>
          <a:endParaRPr lang="es-MX"/>
        </a:p>
      </dgm:t>
    </dgm:pt>
    <dgm:pt modelId="{4D30BB99-B7CA-4D58-AF2F-AEC8D7D833A4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Practicar Haciendo</a:t>
          </a:r>
        </a:p>
      </dgm:t>
    </dgm:pt>
    <dgm:pt modelId="{9F16B524-C5A8-4103-95F7-3118B2F19D19}" type="parTrans" cxnId="{9B6C8096-FB34-4629-9ABA-A69E4427F699}">
      <dgm:prSet/>
      <dgm:spPr/>
      <dgm:t>
        <a:bodyPr/>
        <a:lstStyle/>
        <a:p>
          <a:endParaRPr lang="es-MX"/>
        </a:p>
      </dgm:t>
    </dgm:pt>
    <dgm:pt modelId="{FBAA1862-FF90-4488-BD07-4E7F278CF0E3}" type="sibTrans" cxnId="{9B6C8096-FB34-4629-9ABA-A69E4427F699}">
      <dgm:prSet/>
      <dgm:spPr/>
      <dgm:t>
        <a:bodyPr/>
        <a:lstStyle/>
        <a:p>
          <a:endParaRPr lang="es-MX"/>
        </a:p>
      </dgm:t>
    </dgm:pt>
    <dgm:pt modelId="{FBB50AEE-7DAD-48FC-A24B-D55B8F36F5F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Enseñar el uno al otro</a:t>
          </a:r>
        </a:p>
      </dgm:t>
    </dgm:pt>
    <dgm:pt modelId="{279EBCCB-8050-4A8C-BC1C-EE5E2E1A14A5}" type="parTrans" cxnId="{5F0A85D3-7D00-4A92-94D4-A1088A1D6B01}">
      <dgm:prSet/>
      <dgm:spPr/>
      <dgm:t>
        <a:bodyPr/>
        <a:lstStyle/>
        <a:p>
          <a:endParaRPr lang="es-MX"/>
        </a:p>
      </dgm:t>
    </dgm:pt>
    <dgm:pt modelId="{D713BCD1-C8BB-496C-B5D5-C4A1F2082C03}" type="sibTrans" cxnId="{5F0A85D3-7D00-4A92-94D4-A1088A1D6B01}">
      <dgm:prSet/>
      <dgm:spPr/>
      <dgm:t>
        <a:bodyPr/>
        <a:lstStyle/>
        <a:p>
          <a:endParaRPr lang="es-MX"/>
        </a:p>
      </dgm:t>
    </dgm:pt>
    <dgm:pt modelId="{CD78CC6B-95C6-4DFE-8694-D30F4F707D73}" type="pres">
      <dgm:prSet presAssocID="{1DF36E7F-5BB9-4919-8840-9DBB7EC26BBB}" presName="Name0" presStyleCnt="0">
        <dgm:presLayoutVars>
          <dgm:dir/>
          <dgm:animLvl val="lvl"/>
          <dgm:resizeHandles val="exact"/>
        </dgm:presLayoutVars>
      </dgm:prSet>
      <dgm:spPr/>
    </dgm:pt>
    <dgm:pt modelId="{AAC1815E-5CD1-45FA-8260-621B90458E20}" type="pres">
      <dgm:prSet presAssocID="{D3A172D6-CCAE-48E4-BF28-9507A4B6D24A}" presName="Name8" presStyleCnt="0"/>
      <dgm:spPr/>
    </dgm:pt>
    <dgm:pt modelId="{FD822952-61D9-4EC6-B632-EBC2A57D457B}" type="pres">
      <dgm:prSet presAssocID="{D3A172D6-CCAE-48E4-BF28-9507A4B6D24A}" presName="level" presStyleLbl="node1" presStyleIdx="0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5A80C3C-06A2-47D4-A4CF-34000C96BA4A}" type="pres">
      <dgm:prSet presAssocID="{D3A172D6-CCAE-48E4-BF28-9507A4B6D24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FEFA397-66A4-45B3-AB8A-4469D6A6C2DE}" type="pres">
      <dgm:prSet presAssocID="{22B65BB8-A6D8-4A10-9B41-DD59ECB3EBF7}" presName="Name8" presStyleCnt="0"/>
      <dgm:spPr/>
    </dgm:pt>
    <dgm:pt modelId="{3307C1E2-CEF3-418F-B3ED-D8FA3FBC9AB7}" type="pres">
      <dgm:prSet presAssocID="{22B65BB8-A6D8-4A10-9B41-DD59ECB3EBF7}" presName="level" presStyleLbl="node1" presStyleIdx="1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8CB34CA-6D52-46F4-B559-AAC372812138}" type="pres">
      <dgm:prSet presAssocID="{22B65BB8-A6D8-4A10-9B41-DD59ECB3EBF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2141D90-E3F7-44F8-ABB9-F94BF5E66447}" type="pres">
      <dgm:prSet presAssocID="{685BEA6D-73B8-4465-B4C7-0B69B52E80DD}" presName="Name8" presStyleCnt="0"/>
      <dgm:spPr/>
    </dgm:pt>
    <dgm:pt modelId="{44DD7652-675D-4A5B-A433-9B79C42C7CF8}" type="pres">
      <dgm:prSet presAssocID="{685BEA6D-73B8-4465-B4C7-0B69B52E80DD}" presName="level" presStyleLbl="node1" presStyleIdx="2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3B54523-C49F-4D3A-B29A-1A57B02058BA}" type="pres">
      <dgm:prSet presAssocID="{685BEA6D-73B8-4465-B4C7-0B69B52E80D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2B39FF4-F3E5-438E-B485-1DEAFCD4EC75}" type="pres">
      <dgm:prSet presAssocID="{FCB21F4D-3C4F-42FC-A709-06773DA074D1}" presName="Name8" presStyleCnt="0"/>
      <dgm:spPr/>
    </dgm:pt>
    <dgm:pt modelId="{A564D7B5-2F69-4622-B8E2-0948970A8A6B}" type="pres">
      <dgm:prSet presAssocID="{FCB21F4D-3C4F-42FC-A709-06773DA074D1}" presName="level" presStyleLbl="node1" presStyleIdx="3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D0B9D84-715E-41E2-B637-81F60DE19C2E}" type="pres">
      <dgm:prSet presAssocID="{FCB21F4D-3C4F-42FC-A709-06773DA074D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52B473A-DEAA-4982-AA75-2927A54E410E}" type="pres">
      <dgm:prSet presAssocID="{6A02B586-819E-40E9-AC61-E6C55AAB40F1}" presName="Name8" presStyleCnt="0"/>
      <dgm:spPr/>
    </dgm:pt>
    <dgm:pt modelId="{07A649F1-E04D-48E2-A1DD-C7A42F54E9A3}" type="pres">
      <dgm:prSet presAssocID="{6A02B586-819E-40E9-AC61-E6C55AAB40F1}" presName="level" presStyleLbl="node1" presStyleIdx="4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674863E-F7E3-4D11-930D-E53561D4A3D6}" type="pres">
      <dgm:prSet presAssocID="{6A02B586-819E-40E9-AC61-E6C55AAB40F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EBB9433-C2CE-4554-8D4C-22081FBD3C4F}" type="pres">
      <dgm:prSet presAssocID="{4D30BB99-B7CA-4D58-AF2F-AEC8D7D833A4}" presName="Name8" presStyleCnt="0"/>
      <dgm:spPr/>
    </dgm:pt>
    <dgm:pt modelId="{1F6DDE15-2DA6-41F0-A903-75878577EE55}" type="pres">
      <dgm:prSet presAssocID="{4D30BB99-B7CA-4D58-AF2F-AEC8D7D833A4}" presName="level" presStyleLbl="node1" presStyleIdx="5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DA56B1E-55B8-41D8-94E9-9B5405FD7A52}" type="pres">
      <dgm:prSet presAssocID="{4D30BB99-B7CA-4D58-AF2F-AEC8D7D833A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1A08884-08D0-4D93-A97A-F57A09AF3C50}" type="pres">
      <dgm:prSet presAssocID="{FBB50AEE-7DAD-48FC-A24B-D55B8F36F5F8}" presName="Name8" presStyleCnt="0"/>
      <dgm:spPr/>
    </dgm:pt>
    <dgm:pt modelId="{58EFCDB1-F1E1-4DF0-98AA-F6D11ECFFB85}" type="pres">
      <dgm:prSet presAssocID="{FBB50AEE-7DAD-48FC-A24B-D55B8F36F5F8}" presName="level" presStyleLbl="node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FBB17FF-F9E2-405C-A2F4-4E9D8FCFF67A}" type="pres">
      <dgm:prSet presAssocID="{FBB50AEE-7DAD-48FC-A24B-D55B8F36F5F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14A624F-F466-425C-B729-51F76BE7CF24}" type="presOf" srcId="{6A02B586-819E-40E9-AC61-E6C55AAB40F1}" destId="{07A649F1-E04D-48E2-A1DD-C7A42F54E9A3}" srcOrd="0" destOrd="0" presId="urn:microsoft.com/office/officeart/2005/8/layout/pyramid1"/>
    <dgm:cxn modelId="{2301CE2B-E352-42D5-88CA-7246C90DFEE4}" type="presOf" srcId="{FCB21F4D-3C4F-42FC-A709-06773DA074D1}" destId="{4D0B9D84-715E-41E2-B637-81F60DE19C2E}" srcOrd="1" destOrd="0" presId="urn:microsoft.com/office/officeart/2005/8/layout/pyramid1"/>
    <dgm:cxn modelId="{5767E73F-712F-4B07-AA49-B4E82D05724A}" type="presOf" srcId="{22B65BB8-A6D8-4A10-9B41-DD59ECB3EBF7}" destId="{3307C1E2-CEF3-418F-B3ED-D8FA3FBC9AB7}" srcOrd="0" destOrd="0" presId="urn:microsoft.com/office/officeart/2005/8/layout/pyramid1"/>
    <dgm:cxn modelId="{8B7C76AA-4091-4105-A922-9714113D2C17}" type="presOf" srcId="{D3A172D6-CCAE-48E4-BF28-9507A4B6D24A}" destId="{95A80C3C-06A2-47D4-A4CF-34000C96BA4A}" srcOrd="1" destOrd="0" presId="urn:microsoft.com/office/officeart/2005/8/layout/pyramid1"/>
    <dgm:cxn modelId="{477F5037-4560-4CA6-A1C0-F1C201703E95}" type="presOf" srcId="{FBB50AEE-7DAD-48FC-A24B-D55B8F36F5F8}" destId="{58EFCDB1-F1E1-4DF0-98AA-F6D11ECFFB85}" srcOrd="0" destOrd="0" presId="urn:microsoft.com/office/officeart/2005/8/layout/pyramid1"/>
    <dgm:cxn modelId="{04E930C5-ED03-47EA-945B-FD27BE71F627}" type="presOf" srcId="{685BEA6D-73B8-4465-B4C7-0B69B52E80DD}" destId="{93B54523-C49F-4D3A-B29A-1A57B02058BA}" srcOrd="1" destOrd="0" presId="urn:microsoft.com/office/officeart/2005/8/layout/pyramid1"/>
    <dgm:cxn modelId="{D5D900A0-4DC8-4554-AB80-472029885E39}" srcId="{1DF36E7F-5BB9-4919-8840-9DBB7EC26BBB}" destId="{6A02B586-819E-40E9-AC61-E6C55AAB40F1}" srcOrd="4" destOrd="0" parTransId="{9243452F-7ABD-4F2D-B4A9-4B36F890737E}" sibTransId="{91D1DB93-FA54-4A50-83AF-9BB2EB92B42C}"/>
    <dgm:cxn modelId="{DC07A331-0181-4F33-BF29-9E1533BFFCB4}" srcId="{1DF36E7F-5BB9-4919-8840-9DBB7EC26BBB}" destId="{685BEA6D-73B8-4465-B4C7-0B69B52E80DD}" srcOrd="2" destOrd="0" parTransId="{F6723B77-01BB-434D-80F1-13AC06754A5D}" sibTransId="{C9CE2E5C-5125-4D52-AE37-AE239E13FFF7}"/>
    <dgm:cxn modelId="{A9355272-B975-4442-82D0-78A7E470AF10}" type="presOf" srcId="{4D30BB99-B7CA-4D58-AF2F-AEC8D7D833A4}" destId="{1F6DDE15-2DA6-41F0-A903-75878577EE55}" srcOrd="0" destOrd="0" presId="urn:microsoft.com/office/officeart/2005/8/layout/pyramid1"/>
    <dgm:cxn modelId="{7A455CAD-05DD-448D-B047-67A1A9FDC0C0}" type="presOf" srcId="{4D30BB99-B7CA-4D58-AF2F-AEC8D7D833A4}" destId="{0DA56B1E-55B8-41D8-94E9-9B5405FD7A52}" srcOrd="1" destOrd="0" presId="urn:microsoft.com/office/officeart/2005/8/layout/pyramid1"/>
    <dgm:cxn modelId="{7AA4BCCD-487E-474D-B1C3-F7E18617F937}" type="presOf" srcId="{1DF36E7F-5BB9-4919-8840-9DBB7EC26BBB}" destId="{CD78CC6B-95C6-4DFE-8694-D30F4F707D73}" srcOrd="0" destOrd="0" presId="urn:microsoft.com/office/officeart/2005/8/layout/pyramid1"/>
    <dgm:cxn modelId="{9B6C8096-FB34-4629-9ABA-A69E4427F699}" srcId="{1DF36E7F-5BB9-4919-8840-9DBB7EC26BBB}" destId="{4D30BB99-B7CA-4D58-AF2F-AEC8D7D833A4}" srcOrd="5" destOrd="0" parTransId="{9F16B524-C5A8-4103-95F7-3118B2F19D19}" sibTransId="{FBAA1862-FF90-4488-BD07-4E7F278CF0E3}"/>
    <dgm:cxn modelId="{83D98257-5E63-4867-9513-0F104E10AE34}" type="presOf" srcId="{22B65BB8-A6D8-4A10-9B41-DD59ECB3EBF7}" destId="{48CB34CA-6D52-46F4-B559-AAC372812138}" srcOrd="1" destOrd="0" presId="urn:microsoft.com/office/officeart/2005/8/layout/pyramid1"/>
    <dgm:cxn modelId="{DC188778-DEED-4AA9-9D50-235F05DE06EB}" type="presOf" srcId="{D3A172D6-CCAE-48E4-BF28-9507A4B6D24A}" destId="{FD822952-61D9-4EC6-B632-EBC2A57D457B}" srcOrd="0" destOrd="0" presId="urn:microsoft.com/office/officeart/2005/8/layout/pyramid1"/>
    <dgm:cxn modelId="{A77AD4E8-7273-4038-A3B9-564E751C2B6D}" srcId="{1DF36E7F-5BB9-4919-8840-9DBB7EC26BBB}" destId="{22B65BB8-A6D8-4A10-9B41-DD59ECB3EBF7}" srcOrd="1" destOrd="0" parTransId="{4B0496E5-0A4E-44D9-AE77-734BF3B6C183}" sibTransId="{02AC4C89-39EA-4CD6-8273-D5F67EABCC3A}"/>
    <dgm:cxn modelId="{4EEF4539-DAE4-4C67-B73F-21D20CD44B01}" type="presOf" srcId="{FCB21F4D-3C4F-42FC-A709-06773DA074D1}" destId="{A564D7B5-2F69-4622-B8E2-0948970A8A6B}" srcOrd="0" destOrd="0" presId="urn:microsoft.com/office/officeart/2005/8/layout/pyramid1"/>
    <dgm:cxn modelId="{3CEF620F-B026-4238-B317-C2F3B897B41F}" type="presOf" srcId="{FBB50AEE-7DAD-48FC-A24B-D55B8F36F5F8}" destId="{5FBB17FF-F9E2-405C-A2F4-4E9D8FCFF67A}" srcOrd="1" destOrd="0" presId="urn:microsoft.com/office/officeart/2005/8/layout/pyramid1"/>
    <dgm:cxn modelId="{566C0AE7-F731-499A-9BC3-E9B81143B32E}" srcId="{1DF36E7F-5BB9-4919-8840-9DBB7EC26BBB}" destId="{FCB21F4D-3C4F-42FC-A709-06773DA074D1}" srcOrd="3" destOrd="0" parTransId="{D37581F2-F33A-4AE1-B5DE-BF9F50324B1B}" sibTransId="{9DA95360-8CC5-47F3-A256-493F2C7244F2}"/>
    <dgm:cxn modelId="{2936DCA3-5083-45AE-958C-9052EDA7250D}" type="presOf" srcId="{685BEA6D-73B8-4465-B4C7-0B69B52E80DD}" destId="{44DD7652-675D-4A5B-A433-9B79C42C7CF8}" srcOrd="0" destOrd="0" presId="urn:microsoft.com/office/officeart/2005/8/layout/pyramid1"/>
    <dgm:cxn modelId="{E845778B-B64A-4D97-A066-94DF11A62B51}" srcId="{1DF36E7F-5BB9-4919-8840-9DBB7EC26BBB}" destId="{D3A172D6-CCAE-48E4-BF28-9507A4B6D24A}" srcOrd="0" destOrd="0" parTransId="{7E0ED8E1-FAA0-4EC5-872C-22DFB87AEC08}" sibTransId="{1540B8D1-535D-434E-A772-AC0B2FE9BB76}"/>
    <dgm:cxn modelId="{5F0A85D3-7D00-4A92-94D4-A1088A1D6B01}" srcId="{1DF36E7F-5BB9-4919-8840-9DBB7EC26BBB}" destId="{FBB50AEE-7DAD-48FC-A24B-D55B8F36F5F8}" srcOrd="6" destOrd="0" parTransId="{279EBCCB-8050-4A8C-BC1C-EE5E2E1A14A5}" sibTransId="{D713BCD1-C8BB-496C-B5D5-C4A1F2082C03}"/>
    <dgm:cxn modelId="{98ACA803-59C5-43B8-8A73-05FEAFEB92B6}" type="presOf" srcId="{6A02B586-819E-40E9-AC61-E6C55AAB40F1}" destId="{4674863E-F7E3-4D11-930D-E53561D4A3D6}" srcOrd="1" destOrd="0" presId="urn:microsoft.com/office/officeart/2005/8/layout/pyramid1"/>
    <dgm:cxn modelId="{61F177F6-8096-4305-A05B-6F0E0B96CF54}" type="presParOf" srcId="{CD78CC6B-95C6-4DFE-8694-D30F4F707D73}" destId="{AAC1815E-5CD1-45FA-8260-621B90458E20}" srcOrd="0" destOrd="0" presId="urn:microsoft.com/office/officeart/2005/8/layout/pyramid1"/>
    <dgm:cxn modelId="{D0E88F42-EF94-4ABD-9652-308CA48BA598}" type="presParOf" srcId="{AAC1815E-5CD1-45FA-8260-621B90458E20}" destId="{FD822952-61D9-4EC6-B632-EBC2A57D457B}" srcOrd="0" destOrd="0" presId="urn:microsoft.com/office/officeart/2005/8/layout/pyramid1"/>
    <dgm:cxn modelId="{804B5988-9C54-4A37-8F5C-47EB686F3DD5}" type="presParOf" srcId="{AAC1815E-5CD1-45FA-8260-621B90458E20}" destId="{95A80C3C-06A2-47D4-A4CF-34000C96BA4A}" srcOrd="1" destOrd="0" presId="urn:microsoft.com/office/officeart/2005/8/layout/pyramid1"/>
    <dgm:cxn modelId="{AAAB9684-C51B-41D3-95F8-58B61B8D904B}" type="presParOf" srcId="{CD78CC6B-95C6-4DFE-8694-D30F4F707D73}" destId="{5FEFA397-66A4-45B3-AB8A-4469D6A6C2DE}" srcOrd="1" destOrd="0" presId="urn:microsoft.com/office/officeart/2005/8/layout/pyramid1"/>
    <dgm:cxn modelId="{447AA0A7-1049-4FCB-B9E2-A58BCD9C9BE8}" type="presParOf" srcId="{5FEFA397-66A4-45B3-AB8A-4469D6A6C2DE}" destId="{3307C1E2-CEF3-418F-B3ED-D8FA3FBC9AB7}" srcOrd="0" destOrd="0" presId="urn:microsoft.com/office/officeart/2005/8/layout/pyramid1"/>
    <dgm:cxn modelId="{2C859AB5-3213-4F6C-AC9B-FBEC461595FC}" type="presParOf" srcId="{5FEFA397-66A4-45B3-AB8A-4469D6A6C2DE}" destId="{48CB34CA-6D52-46F4-B559-AAC372812138}" srcOrd="1" destOrd="0" presId="urn:microsoft.com/office/officeart/2005/8/layout/pyramid1"/>
    <dgm:cxn modelId="{60E6F4DA-EDF5-4841-BFDA-A8E125E97132}" type="presParOf" srcId="{CD78CC6B-95C6-4DFE-8694-D30F4F707D73}" destId="{82141D90-E3F7-44F8-ABB9-F94BF5E66447}" srcOrd="2" destOrd="0" presId="urn:microsoft.com/office/officeart/2005/8/layout/pyramid1"/>
    <dgm:cxn modelId="{21D45C09-3F09-4C83-948C-35D3F965C98A}" type="presParOf" srcId="{82141D90-E3F7-44F8-ABB9-F94BF5E66447}" destId="{44DD7652-675D-4A5B-A433-9B79C42C7CF8}" srcOrd="0" destOrd="0" presId="urn:microsoft.com/office/officeart/2005/8/layout/pyramid1"/>
    <dgm:cxn modelId="{0AAD4266-09A9-4432-AD00-22E6D33FA285}" type="presParOf" srcId="{82141D90-E3F7-44F8-ABB9-F94BF5E66447}" destId="{93B54523-C49F-4D3A-B29A-1A57B02058BA}" srcOrd="1" destOrd="0" presId="urn:microsoft.com/office/officeart/2005/8/layout/pyramid1"/>
    <dgm:cxn modelId="{95BEEF4E-DC98-418F-BBF9-053257DA0A5B}" type="presParOf" srcId="{CD78CC6B-95C6-4DFE-8694-D30F4F707D73}" destId="{A2B39FF4-F3E5-438E-B485-1DEAFCD4EC75}" srcOrd="3" destOrd="0" presId="urn:microsoft.com/office/officeart/2005/8/layout/pyramid1"/>
    <dgm:cxn modelId="{3C87604A-56A5-4F14-A4F1-9648A1C9C78A}" type="presParOf" srcId="{A2B39FF4-F3E5-438E-B485-1DEAFCD4EC75}" destId="{A564D7B5-2F69-4622-B8E2-0948970A8A6B}" srcOrd="0" destOrd="0" presId="urn:microsoft.com/office/officeart/2005/8/layout/pyramid1"/>
    <dgm:cxn modelId="{1AD5C417-F4AF-4C08-8AE3-D4461582152D}" type="presParOf" srcId="{A2B39FF4-F3E5-438E-B485-1DEAFCD4EC75}" destId="{4D0B9D84-715E-41E2-B637-81F60DE19C2E}" srcOrd="1" destOrd="0" presId="urn:microsoft.com/office/officeart/2005/8/layout/pyramid1"/>
    <dgm:cxn modelId="{A22D3017-B195-4015-A88F-7230CEBFC725}" type="presParOf" srcId="{CD78CC6B-95C6-4DFE-8694-D30F4F707D73}" destId="{E52B473A-DEAA-4982-AA75-2927A54E410E}" srcOrd="4" destOrd="0" presId="urn:microsoft.com/office/officeart/2005/8/layout/pyramid1"/>
    <dgm:cxn modelId="{22C39143-2B75-48DA-A02C-13329C0DEEC8}" type="presParOf" srcId="{E52B473A-DEAA-4982-AA75-2927A54E410E}" destId="{07A649F1-E04D-48E2-A1DD-C7A42F54E9A3}" srcOrd="0" destOrd="0" presId="urn:microsoft.com/office/officeart/2005/8/layout/pyramid1"/>
    <dgm:cxn modelId="{C0A3C806-3945-42E1-91DE-219B0578848B}" type="presParOf" srcId="{E52B473A-DEAA-4982-AA75-2927A54E410E}" destId="{4674863E-F7E3-4D11-930D-E53561D4A3D6}" srcOrd="1" destOrd="0" presId="urn:microsoft.com/office/officeart/2005/8/layout/pyramid1"/>
    <dgm:cxn modelId="{C11C7D03-D1A5-4E1E-AF38-FCBDF13E5738}" type="presParOf" srcId="{CD78CC6B-95C6-4DFE-8694-D30F4F707D73}" destId="{DEBB9433-C2CE-4554-8D4C-22081FBD3C4F}" srcOrd="5" destOrd="0" presId="urn:microsoft.com/office/officeart/2005/8/layout/pyramid1"/>
    <dgm:cxn modelId="{242F0D11-1B6C-4755-A8CD-C09F9C5A3404}" type="presParOf" srcId="{DEBB9433-C2CE-4554-8D4C-22081FBD3C4F}" destId="{1F6DDE15-2DA6-41F0-A903-75878577EE55}" srcOrd="0" destOrd="0" presId="urn:microsoft.com/office/officeart/2005/8/layout/pyramid1"/>
    <dgm:cxn modelId="{314F2AC9-F8ED-44DC-89D9-CBA99B4965AE}" type="presParOf" srcId="{DEBB9433-C2CE-4554-8D4C-22081FBD3C4F}" destId="{0DA56B1E-55B8-41D8-94E9-9B5405FD7A52}" srcOrd="1" destOrd="0" presId="urn:microsoft.com/office/officeart/2005/8/layout/pyramid1"/>
    <dgm:cxn modelId="{2F2DFFE1-ABB6-4EFF-8F6C-9C2CCAFD5A9B}" type="presParOf" srcId="{CD78CC6B-95C6-4DFE-8694-D30F4F707D73}" destId="{71A08884-08D0-4D93-A97A-F57A09AF3C50}" srcOrd="6" destOrd="0" presId="urn:microsoft.com/office/officeart/2005/8/layout/pyramid1"/>
    <dgm:cxn modelId="{E4F152ED-38B1-45B6-8E53-A47555240AED}" type="presParOf" srcId="{71A08884-08D0-4D93-A97A-F57A09AF3C50}" destId="{58EFCDB1-F1E1-4DF0-98AA-F6D11ECFFB85}" srcOrd="0" destOrd="0" presId="urn:microsoft.com/office/officeart/2005/8/layout/pyramid1"/>
    <dgm:cxn modelId="{AADB6F52-88A9-4A65-9F06-AE6A34B6A193}" type="presParOf" srcId="{71A08884-08D0-4D93-A97A-F57A09AF3C50}" destId="{5FBB17FF-F9E2-405C-A2F4-4E9D8FCFF67A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822952-61D9-4EC6-B632-EBC2A57D457B}">
      <dsp:nvSpPr>
        <dsp:cNvPr id="0" name=""/>
        <dsp:cNvSpPr/>
      </dsp:nvSpPr>
      <dsp:spPr>
        <a:xfrm>
          <a:off x="2287360" y="0"/>
          <a:ext cx="762453" cy="783771"/>
        </a:xfrm>
        <a:prstGeom prst="trapezoid">
          <a:avLst>
            <a:gd name="adj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sz="17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Clases</a:t>
          </a:r>
        </a:p>
      </dsp:txBody>
      <dsp:txXfrm>
        <a:off x="2287360" y="0"/>
        <a:ext cx="762453" cy="783771"/>
      </dsp:txXfrm>
    </dsp:sp>
    <dsp:sp modelId="{3307C1E2-CEF3-418F-B3ED-D8FA3FBC9AB7}">
      <dsp:nvSpPr>
        <dsp:cNvPr id="0" name=""/>
        <dsp:cNvSpPr/>
      </dsp:nvSpPr>
      <dsp:spPr>
        <a:xfrm>
          <a:off x="1906133" y="783771"/>
          <a:ext cx="1524907" cy="783771"/>
        </a:xfrm>
        <a:prstGeom prst="trapezoid">
          <a:avLst>
            <a:gd name="adj" fmla="val 486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sz="17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Lectura</a:t>
          </a:r>
        </a:p>
      </dsp:txBody>
      <dsp:txXfrm>
        <a:off x="2172992" y="783771"/>
        <a:ext cx="991189" cy="783771"/>
      </dsp:txXfrm>
    </dsp:sp>
    <dsp:sp modelId="{44DD7652-675D-4A5B-A433-9B79C42C7CF8}">
      <dsp:nvSpPr>
        <dsp:cNvPr id="0" name=""/>
        <dsp:cNvSpPr/>
      </dsp:nvSpPr>
      <dsp:spPr>
        <a:xfrm>
          <a:off x="1524907" y="1567542"/>
          <a:ext cx="2287360" cy="783771"/>
        </a:xfrm>
        <a:prstGeom prst="trapezoid">
          <a:avLst>
            <a:gd name="adj" fmla="val 486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sz="17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Audiovisual</a:t>
          </a:r>
        </a:p>
      </dsp:txBody>
      <dsp:txXfrm>
        <a:off x="1925195" y="1567542"/>
        <a:ext cx="1486784" cy="783771"/>
      </dsp:txXfrm>
    </dsp:sp>
    <dsp:sp modelId="{A564D7B5-2F69-4622-B8E2-0948970A8A6B}">
      <dsp:nvSpPr>
        <dsp:cNvPr id="0" name=""/>
        <dsp:cNvSpPr/>
      </dsp:nvSpPr>
      <dsp:spPr>
        <a:xfrm>
          <a:off x="1143680" y="2351314"/>
          <a:ext cx="3049814" cy="783771"/>
        </a:xfrm>
        <a:prstGeom prst="trapezoid">
          <a:avLst>
            <a:gd name="adj" fmla="val 486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sz="17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Demostración</a:t>
          </a:r>
        </a:p>
      </dsp:txBody>
      <dsp:txXfrm>
        <a:off x="1677397" y="2351314"/>
        <a:ext cx="1982379" cy="783771"/>
      </dsp:txXfrm>
    </dsp:sp>
    <dsp:sp modelId="{07A649F1-E04D-48E2-A1DD-C7A42F54E9A3}">
      <dsp:nvSpPr>
        <dsp:cNvPr id="0" name=""/>
        <dsp:cNvSpPr/>
      </dsp:nvSpPr>
      <dsp:spPr>
        <a:xfrm>
          <a:off x="762453" y="3135085"/>
          <a:ext cx="3812267" cy="783771"/>
        </a:xfrm>
        <a:prstGeom prst="trapezoid">
          <a:avLst>
            <a:gd name="adj" fmla="val 486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sz="17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Grupo de discusión</a:t>
          </a:r>
        </a:p>
      </dsp:txBody>
      <dsp:txXfrm>
        <a:off x="1429600" y="3135085"/>
        <a:ext cx="2477974" cy="783771"/>
      </dsp:txXfrm>
    </dsp:sp>
    <dsp:sp modelId="{1F6DDE15-2DA6-41F0-A903-75878577EE55}">
      <dsp:nvSpPr>
        <dsp:cNvPr id="0" name=""/>
        <dsp:cNvSpPr/>
      </dsp:nvSpPr>
      <dsp:spPr>
        <a:xfrm>
          <a:off x="381226" y="3918857"/>
          <a:ext cx="4574721" cy="783771"/>
        </a:xfrm>
        <a:prstGeom prst="trapezoid">
          <a:avLst>
            <a:gd name="adj" fmla="val 486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sz="17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Practicar Haciendo</a:t>
          </a:r>
        </a:p>
      </dsp:txBody>
      <dsp:txXfrm>
        <a:off x="1181803" y="3918857"/>
        <a:ext cx="2973568" cy="783771"/>
      </dsp:txXfrm>
    </dsp:sp>
    <dsp:sp modelId="{58EFCDB1-F1E1-4DF0-98AA-F6D11ECFFB85}">
      <dsp:nvSpPr>
        <dsp:cNvPr id="0" name=""/>
        <dsp:cNvSpPr/>
      </dsp:nvSpPr>
      <dsp:spPr>
        <a:xfrm>
          <a:off x="0" y="4702628"/>
          <a:ext cx="5337174" cy="783771"/>
        </a:xfrm>
        <a:prstGeom prst="trapezoid">
          <a:avLst>
            <a:gd name="adj" fmla="val 486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sz="17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Enseñar el uno al otro</a:t>
          </a:r>
        </a:p>
      </dsp:txBody>
      <dsp:txXfrm>
        <a:off x="934005" y="4702628"/>
        <a:ext cx="3469163" cy="7837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C9B85B-3D50-4859-9C7E-FDFF21D68444}" type="datetimeFigureOut">
              <a:rPr lang="es-MX" smtClean="0"/>
              <a:t>16/11/2011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C742BC-95C3-4000-B6F5-326E15AA1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5819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742BC-95C3-4000-B6F5-326E15AA1E70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517670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F5D7A-7650-45B8-8179-00053271E5A0}" type="slidenum">
              <a:rPr lang="es-MX" smtClean="0"/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843622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F5D7A-7650-45B8-8179-00053271E5A0}" type="slidenum">
              <a:rPr lang="es-MX" smtClean="0"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559896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F5D7A-7650-45B8-8179-00053271E5A0}" type="slidenum">
              <a:rPr lang="es-MX" smtClean="0"/>
              <a:t>12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815898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F5D7A-7650-45B8-8179-00053271E5A0}" type="slidenum">
              <a:rPr lang="es-MX" smtClean="0"/>
              <a:t>13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484507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F5D7A-7650-45B8-8179-00053271E5A0}" type="slidenum">
              <a:rPr lang="es-MX" smtClean="0"/>
              <a:t>14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558534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F5D7A-7650-45B8-8179-00053271E5A0}" type="slidenum">
              <a:rPr lang="es-MX" smtClean="0"/>
              <a:t>15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177779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F5D7A-7650-45B8-8179-00053271E5A0}" type="slidenum">
              <a:rPr lang="es-MX" smtClean="0"/>
              <a:t>16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396447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F5D7A-7650-45B8-8179-00053271E5A0}" type="slidenum">
              <a:rPr lang="es-MX" smtClean="0"/>
              <a:t>17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4255670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F5D7A-7650-45B8-8179-00053271E5A0}" type="slidenum">
              <a:rPr lang="es-MX" smtClean="0"/>
              <a:t>18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2420725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F5D7A-7650-45B8-8179-00053271E5A0}" type="slidenum">
              <a:rPr lang="es-MX" smtClean="0"/>
              <a:t>19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207390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742BC-95C3-4000-B6F5-326E15AA1E70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4603665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F5D7A-7650-45B8-8179-00053271E5A0}" type="slidenum">
              <a:rPr lang="es-MX" smtClean="0"/>
              <a:t>20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1314561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F5D7A-7650-45B8-8179-00053271E5A0}" type="slidenum">
              <a:rPr lang="es-MX" smtClean="0"/>
              <a:t>21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0183115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F5D7A-7650-45B8-8179-00053271E5A0}" type="slidenum">
              <a:rPr lang="es-MX" smtClean="0"/>
              <a:t>22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1634603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F5D7A-7650-45B8-8179-00053271E5A0}" type="slidenum">
              <a:rPr lang="es-MX" smtClean="0"/>
              <a:t>23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7251419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742BC-95C3-4000-B6F5-326E15AA1E70}" type="slidenum">
              <a:rPr lang="es-MX" smtClean="0"/>
              <a:t>24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7362875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742BC-95C3-4000-B6F5-326E15AA1E70}" type="slidenum">
              <a:rPr lang="es-MX" smtClean="0"/>
              <a:t>25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6847905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95D04E-A15D-4F31-9DE5-22F2E5FB8B71}" type="slidenum">
              <a:rPr lang="es-ES" smtClean="0"/>
              <a:pPr>
                <a:defRPr/>
              </a:pPr>
              <a:t>26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593467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742BC-95C3-4000-B6F5-326E15AA1E70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724738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Marcador de imagen d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Marcador de nota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844" name="Marcador de número de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9pPr>
          </a:lstStyle>
          <a:p>
            <a:pPr eaLnBrk="1" hangingPunct="1"/>
            <a:fld id="{F187C1E2-3E80-4570-A44B-884A9BAD8F66}" type="slidenum">
              <a:rPr lang="es-ES" smtClean="0">
                <a:latin typeface="Arial" pitchFamily="34" charset="0"/>
              </a:rPr>
              <a:pPr eaLnBrk="1" hangingPunct="1"/>
              <a:t>4</a:t>
            </a:fld>
            <a:endParaRPr lang="es-E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742BC-95C3-4000-B6F5-326E15AA1E70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901900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742BC-95C3-4000-B6F5-326E15AA1E70}" type="slidenum">
              <a:rPr lang="es-MX" smtClean="0"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744298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630322-4747-404D-B528-81BE9D915550}" type="slidenum">
              <a:rPr lang="es-ES_tradnl"/>
              <a:pPr/>
              <a:t>7</a:t>
            </a:fld>
            <a:endParaRPr lang="es-ES_tradnl"/>
          </a:p>
        </p:txBody>
      </p:sp>
      <p:sp>
        <p:nvSpPr>
          <p:cNvPr id="37478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47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742BC-95C3-4000-B6F5-326E15AA1E70}" type="slidenum">
              <a:rPr lang="es-MX" smtClean="0"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322693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F5D7A-7650-45B8-8179-00053271E5A0}" type="slidenum">
              <a:rPr lang="es-MX" smtClean="0"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39110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12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AA29C-484C-4C52-A0BA-B63BCF862DEF}" type="datetimeFigureOut">
              <a:rPr lang="es-MX" smtClean="0"/>
              <a:t>16/11/2011</a:t>
            </a:fld>
            <a:endParaRPr lang="es-MX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31B61180-7509-4AF8-A47E-FCB630E08C4D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6 Rectángulo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AA29C-484C-4C52-A0BA-B63BCF862DEF}" type="datetimeFigureOut">
              <a:rPr lang="es-MX" smtClean="0"/>
              <a:t>16/11/2011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1180-7509-4AF8-A47E-FCB630E08C4D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AA29C-484C-4C52-A0BA-B63BCF862DEF}" type="datetimeFigureOut">
              <a:rPr lang="es-MX" smtClean="0"/>
              <a:t>16/11/2011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1180-7509-4AF8-A47E-FCB630E08C4D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ítulo y diagrama u organigra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SmartArt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333482D-2119-4847-9130-9ED9D29E930A}" type="slidenum">
              <a:rPr lang="es-MX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679647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DBE4459-6D15-4838-B062-B1AEF1DD9BA1}" type="slidenum">
              <a:rPr lang="es-CL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876030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8D5BA18-036C-44B1-B6BA-4511275D92DA}" type="slidenum">
              <a:rPr lang="es-CL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40050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AA29C-484C-4C52-A0BA-B63BCF862DEF}" type="datetimeFigureOut">
              <a:rPr lang="es-MX" smtClean="0"/>
              <a:t>16/11/2011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1180-7509-4AF8-A47E-FCB630E08C4D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9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AA29C-484C-4C52-A0BA-B63BCF862DEF}" type="datetimeFigureOut">
              <a:rPr lang="es-MX" smtClean="0"/>
              <a:t>16/11/2011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s-MX"/>
          </a:p>
        </p:txBody>
      </p:sp>
      <p:sp>
        <p:nvSpPr>
          <p:cNvPr id="7" name="6 Rectángulo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1B61180-7509-4AF8-A47E-FCB630E08C4D}" type="slidenum">
              <a:rPr lang="es-MX" smtClean="0"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AA29C-484C-4C52-A0BA-B63BCF862DEF}" type="datetimeFigureOut">
              <a:rPr lang="es-MX" smtClean="0"/>
              <a:t>16/11/2011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1180-7509-4AF8-A47E-FCB630E08C4D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AA29C-484C-4C52-A0BA-B63BCF862DEF}" type="datetimeFigureOut">
              <a:rPr lang="es-MX" smtClean="0"/>
              <a:t>16/11/2011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1180-7509-4AF8-A47E-FCB630E08C4D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10 Marcador de contenido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AA29C-484C-4C52-A0BA-B63BCF862DEF}" type="datetimeFigureOut">
              <a:rPr lang="es-MX" smtClean="0"/>
              <a:t>16/11/2011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1180-7509-4AF8-A47E-FCB630E08C4D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AA29C-484C-4C52-A0BA-B63BCF862DEF}" type="datetimeFigureOut">
              <a:rPr lang="es-MX" smtClean="0"/>
              <a:t>16/11/2011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1180-7509-4AF8-A47E-FCB630E08C4D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8 Rectángulo redondeado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AA29C-484C-4C52-A0BA-B63BCF862DEF}" type="datetimeFigureOut">
              <a:rPr lang="es-MX" smtClean="0"/>
              <a:t>16/11/2011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1180-7509-4AF8-A47E-FCB630E08C4D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AA29C-484C-4C52-A0BA-B63BCF862DEF}" type="datetimeFigureOut">
              <a:rPr lang="es-MX" smtClean="0"/>
              <a:t>16/11/2011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1B61180-7509-4AF8-A47E-FCB630E08C4D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10 Rectángulo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Rectángulo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7 Rectángulo redondeado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2CAA29C-484C-4C52-A0BA-B63BCF862DEF}" type="datetimeFigureOut">
              <a:rPr lang="es-MX" smtClean="0"/>
              <a:t>16/11/2011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31B61180-7509-4AF8-A47E-FCB630E08C4D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980728"/>
            <a:ext cx="7772400" cy="1470025"/>
          </a:xfrm>
        </p:spPr>
        <p:txBody>
          <a:bodyPr/>
          <a:lstStyle/>
          <a:p>
            <a:r>
              <a:rPr lang="es-MX" dirty="0" smtClean="0">
                <a:solidFill>
                  <a:srgbClr val="7030A0"/>
                </a:solidFill>
                <a:latin typeface="Arial Black" pitchFamily="34" charset="0"/>
                <a:cs typeface="Aharoni" pitchFamily="2" charset="-79"/>
              </a:rPr>
              <a:t>APRENDIZAJE BASADO EN PROYECTOS</a:t>
            </a:r>
            <a:endParaRPr lang="es-MX" dirty="0">
              <a:solidFill>
                <a:srgbClr val="7030A0"/>
              </a:solidFill>
              <a:latin typeface="Arial Black" pitchFamily="34" charset="0"/>
              <a:cs typeface="Aharoni" pitchFamily="2" charset="-79"/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442" y="3789040"/>
            <a:ext cx="6667500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297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755650" y="2490789"/>
            <a:ext cx="7848600" cy="1223963"/>
          </a:xfrm>
        </p:spPr>
        <p:txBody>
          <a:bodyPr/>
          <a:lstStyle/>
          <a:p>
            <a:pPr algn="l"/>
            <a:r>
              <a:rPr lang="es-CL" sz="1800" dirty="0">
                <a:solidFill>
                  <a:schemeClr val="tx1"/>
                </a:solidFill>
              </a:rPr>
              <a:t>•   La  categoría  más  simple,  pero  es  la  más  básica  para  el desarrollo  del  conocimiento.     Se  refiere  a  la  etapa  de recordar  la  información  y  que  por  tanto  es  necesaria  para poder llevar a cabo subsiguientes procesos mentales.</a:t>
            </a:r>
          </a:p>
          <a:p>
            <a:pPr algn="l"/>
            <a:endParaRPr lang="es-CL" sz="1800" dirty="0">
              <a:solidFill>
                <a:schemeClr val="tx1"/>
              </a:solidFill>
            </a:endParaRPr>
          </a:p>
          <a:p>
            <a:pPr algn="l"/>
            <a:endParaRPr lang="es-ES_tradnl" sz="1800" dirty="0">
              <a:solidFill>
                <a:schemeClr val="tx1"/>
              </a:solidFill>
            </a:endParaRPr>
          </a:p>
          <a:p>
            <a:pPr algn="l"/>
            <a:endParaRPr lang="es-ES_tradnl" sz="1800" dirty="0">
              <a:solidFill>
                <a:schemeClr val="tx1"/>
              </a:solidFill>
            </a:endParaRPr>
          </a:p>
          <a:p>
            <a:pPr algn="l"/>
            <a:endParaRPr lang="es-ES_tradnl" sz="1800" dirty="0">
              <a:solidFill>
                <a:schemeClr val="tx1"/>
              </a:solidFill>
            </a:endParaRPr>
          </a:p>
          <a:p>
            <a:pPr algn="l"/>
            <a:endParaRPr lang="es-CL" sz="1800" dirty="0">
              <a:solidFill>
                <a:schemeClr val="tx1"/>
              </a:solidFill>
            </a:endParaRPr>
          </a:p>
        </p:txBody>
      </p:sp>
      <p:sp>
        <p:nvSpPr>
          <p:cNvPr id="13316" name="Rectangle 4"/>
          <p:cNvSpPr>
            <a:spLocks noGrp="1"/>
          </p:cNvSpPr>
          <p:nvPr>
            <p:ph type="ctrTitle"/>
          </p:nvPr>
        </p:nvSpPr>
        <p:spPr>
          <a:xfrm>
            <a:off x="684213" y="692150"/>
            <a:ext cx="7772400" cy="1539875"/>
          </a:xfrm>
          <a:ln/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es-CL" b="1">
                <a:solidFill>
                  <a:srgbClr val="FF0000"/>
                </a:solidFill>
              </a:rPr>
              <a:t>MEMORIZACIÓN</a:t>
            </a:r>
            <a:endParaRPr lang="es-CL">
              <a:solidFill>
                <a:srgbClr val="FF0000"/>
              </a:solidFill>
            </a:endParaRPr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5295900" y="2292350"/>
            <a:ext cx="4699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s-CL" sz="1200"/>
          </a:p>
          <a:p>
            <a:endParaRPr lang="es-CL"/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5511800" y="2508250"/>
            <a:ext cx="1652588" cy="149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s-CL" sz="1200"/>
          </a:p>
          <a:p>
            <a:endParaRPr lang="es-CL"/>
          </a:p>
        </p:txBody>
      </p:sp>
      <p:pic>
        <p:nvPicPr>
          <p:cNvPr id="13320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19475" y="3644900"/>
            <a:ext cx="1619250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1" name="Rectangle 9"/>
          <p:cNvSpPr>
            <a:spLocks noChangeArrowheads="1"/>
          </p:cNvSpPr>
          <p:nvPr/>
        </p:nvSpPr>
        <p:spPr bwMode="auto">
          <a:xfrm>
            <a:off x="684213" y="4860925"/>
            <a:ext cx="7704137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12700"/>
            <a:r>
              <a:rPr lang="es-CL">
                <a:solidFill>
                  <a:srgbClr val="FF0000"/>
                </a:solidFill>
              </a:rPr>
              <a:t>Ejemplo:</a:t>
            </a:r>
          </a:p>
          <a:p>
            <a:pPr indent="12700"/>
            <a:r>
              <a:rPr lang="es-CL"/>
              <a:t>Una vez estudiada la lección sobre el Grito de Lares, los estudiantes mencionarán no menos de dos de sus causas.</a:t>
            </a:r>
          </a:p>
        </p:txBody>
      </p:sp>
    </p:spTree>
    <p:extLst>
      <p:ext uri="{BB962C8B-B14F-4D97-AF65-F5344CB8AC3E}">
        <p14:creationId xmlns:p14="http://schemas.microsoft.com/office/powerpoint/2010/main" val="15818380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755650" y="2349500"/>
            <a:ext cx="7848600" cy="3743325"/>
          </a:xfrm>
        </p:spPr>
        <p:txBody>
          <a:bodyPr/>
          <a:lstStyle/>
          <a:p>
            <a:pPr algn="l"/>
            <a:endParaRPr lang="es-ES_tradnl" sz="1000"/>
          </a:p>
          <a:p>
            <a:pPr algn="l"/>
            <a:endParaRPr lang="es-ES_tradnl" sz="1000"/>
          </a:p>
          <a:p>
            <a:pPr algn="l"/>
            <a:endParaRPr lang="es-ES_tradnl" sz="1000"/>
          </a:p>
          <a:p>
            <a:pPr algn="l"/>
            <a:endParaRPr lang="es-CL" sz="1000"/>
          </a:p>
        </p:txBody>
      </p:sp>
      <p:sp>
        <p:nvSpPr>
          <p:cNvPr id="15363" name="Rectangle 3"/>
          <p:cNvSpPr>
            <a:spLocks noGrp="1"/>
          </p:cNvSpPr>
          <p:nvPr>
            <p:ph type="ctrTitle"/>
          </p:nvPr>
        </p:nvSpPr>
        <p:spPr>
          <a:xfrm>
            <a:off x="684213" y="692150"/>
            <a:ext cx="7772400" cy="1539875"/>
          </a:xfrm>
          <a:ln/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es-CL" b="1">
                <a:solidFill>
                  <a:srgbClr val="FF0000"/>
                </a:solidFill>
              </a:rPr>
              <a:t>MEMORIZACIÓN</a:t>
            </a:r>
            <a:endParaRPr lang="es-CL">
              <a:solidFill>
                <a:srgbClr val="FF0000"/>
              </a:solidFill>
            </a:endParaRP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5295900" y="2292350"/>
            <a:ext cx="4699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s-CL" sz="1200"/>
          </a:p>
          <a:p>
            <a:endParaRPr lang="es-CL"/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5511800" y="2508250"/>
            <a:ext cx="1652588" cy="149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s-CL" sz="1200"/>
          </a:p>
          <a:p>
            <a:endParaRPr lang="es-CL"/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6948488" y="3933825"/>
            <a:ext cx="1584325" cy="376238"/>
          </a:xfrm>
          <a:prstGeom prst="rect">
            <a:avLst/>
          </a:prstGeom>
          <a:solidFill>
            <a:schemeClr val="tx2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>
                <a:solidFill>
                  <a:srgbClr val="FF0000"/>
                </a:solidFill>
              </a:rPr>
              <a:t>SECUENCIA</a:t>
            </a:r>
            <a:endParaRPr lang="es-CL">
              <a:solidFill>
                <a:srgbClr val="FF0000"/>
              </a:solidFill>
            </a:endParaRP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3851275" y="3141663"/>
            <a:ext cx="1584325" cy="376237"/>
          </a:xfrm>
          <a:prstGeom prst="rect">
            <a:avLst/>
          </a:prstGeom>
          <a:solidFill>
            <a:schemeClr val="tx2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>
                <a:solidFill>
                  <a:srgbClr val="FF0000"/>
                </a:solidFill>
              </a:rPr>
              <a:t>EVENTOS</a:t>
            </a:r>
            <a:endParaRPr lang="es-CL">
              <a:solidFill>
                <a:srgbClr val="FF0000"/>
              </a:solidFill>
            </a:endParaRPr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3995738" y="2420938"/>
            <a:ext cx="1152525" cy="376237"/>
          </a:xfrm>
          <a:prstGeom prst="rect">
            <a:avLst/>
          </a:prstGeom>
          <a:solidFill>
            <a:schemeClr val="tx2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>
                <a:solidFill>
                  <a:srgbClr val="FF0000"/>
                </a:solidFill>
              </a:rPr>
              <a:t>DATOS</a:t>
            </a:r>
            <a:endParaRPr lang="es-CL">
              <a:solidFill>
                <a:srgbClr val="FF0000"/>
              </a:solidFill>
            </a:endParaRPr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6227763" y="3213100"/>
            <a:ext cx="1655762" cy="376238"/>
          </a:xfrm>
          <a:prstGeom prst="rect">
            <a:avLst/>
          </a:prstGeom>
          <a:solidFill>
            <a:schemeClr val="tx2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>
                <a:solidFill>
                  <a:srgbClr val="FF0000"/>
                </a:solidFill>
              </a:rPr>
              <a:t>HECHOS</a:t>
            </a:r>
            <a:endParaRPr lang="es-CL">
              <a:solidFill>
                <a:srgbClr val="FF0000"/>
              </a:solidFill>
            </a:endParaRPr>
          </a:p>
        </p:txBody>
      </p:sp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4932363" y="3933825"/>
            <a:ext cx="1727200" cy="376238"/>
          </a:xfrm>
          <a:prstGeom prst="rect">
            <a:avLst/>
          </a:prstGeom>
          <a:solidFill>
            <a:schemeClr val="tx2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>
                <a:solidFill>
                  <a:srgbClr val="FF0000"/>
                </a:solidFill>
              </a:rPr>
              <a:t>TENDENCIAS</a:t>
            </a:r>
            <a:endParaRPr lang="es-CL">
              <a:solidFill>
                <a:srgbClr val="FF0000"/>
              </a:solidFill>
            </a:endParaRPr>
          </a:p>
        </p:txBody>
      </p:sp>
      <p:sp>
        <p:nvSpPr>
          <p:cNvPr id="15373" name="Text Box 13"/>
          <p:cNvSpPr txBox="1">
            <a:spLocks noChangeArrowheads="1"/>
          </p:cNvSpPr>
          <p:nvPr/>
        </p:nvSpPr>
        <p:spPr bwMode="auto">
          <a:xfrm>
            <a:off x="2339975" y="3933825"/>
            <a:ext cx="2376488" cy="376238"/>
          </a:xfrm>
          <a:prstGeom prst="rect">
            <a:avLst/>
          </a:prstGeom>
          <a:solidFill>
            <a:schemeClr val="tx2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>
                <a:solidFill>
                  <a:srgbClr val="FF0000"/>
                </a:solidFill>
              </a:rPr>
              <a:t>CONVENCIONES</a:t>
            </a:r>
            <a:endParaRPr lang="es-CL">
              <a:solidFill>
                <a:srgbClr val="FF0000"/>
              </a:solidFill>
            </a:endParaRPr>
          </a:p>
        </p:txBody>
      </p:sp>
      <p:sp>
        <p:nvSpPr>
          <p:cNvPr id="15374" name="Text Box 14"/>
          <p:cNvSpPr txBox="1">
            <a:spLocks noChangeArrowheads="1"/>
          </p:cNvSpPr>
          <p:nvPr/>
        </p:nvSpPr>
        <p:spPr bwMode="auto">
          <a:xfrm>
            <a:off x="684213" y="3933825"/>
            <a:ext cx="1366837" cy="376238"/>
          </a:xfrm>
          <a:prstGeom prst="rect">
            <a:avLst/>
          </a:prstGeom>
          <a:solidFill>
            <a:schemeClr val="tx2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>
                <a:solidFill>
                  <a:srgbClr val="FF0000"/>
                </a:solidFill>
              </a:rPr>
              <a:t>MÉTODOS</a:t>
            </a:r>
            <a:endParaRPr lang="es-CL">
              <a:solidFill>
                <a:srgbClr val="FF0000"/>
              </a:solidFill>
            </a:endParaRPr>
          </a:p>
        </p:txBody>
      </p:sp>
      <p:sp>
        <p:nvSpPr>
          <p:cNvPr id="15375" name="Text Box 15"/>
          <p:cNvSpPr txBox="1">
            <a:spLocks noChangeArrowheads="1"/>
          </p:cNvSpPr>
          <p:nvPr/>
        </p:nvSpPr>
        <p:spPr bwMode="auto">
          <a:xfrm>
            <a:off x="827088" y="3141663"/>
            <a:ext cx="1657350" cy="376237"/>
          </a:xfrm>
          <a:prstGeom prst="rect">
            <a:avLst/>
          </a:prstGeom>
          <a:solidFill>
            <a:schemeClr val="tx2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>
                <a:solidFill>
                  <a:srgbClr val="FF0000"/>
                </a:solidFill>
              </a:rPr>
              <a:t>TÉRMINOS</a:t>
            </a:r>
            <a:endParaRPr lang="es-CL">
              <a:solidFill>
                <a:srgbClr val="FF0000"/>
              </a:solidFill>
            </a:endParaRPr>
          </a:p>
        </p:txBody>
      </p:sp>
      <p:sp>
        <p:nvSpPr>
          <p:cNvPr id="15376" name="Text Box 16"/>
          <p:cNvSpPr txBox="1">
            <a:spLocks noChangeArrowheads="1"/>
          </p:cNvSpPr>
          <p:nvPr/>
        </p:nvSpPr>
        <p:spPr bwMode="auto">
          <a:xfrm>
            <a:off x="900113" y="4652963"/>
            <a:ext cx="2087562" cy="376237"/>
          </a:xfrm>
          <a:prstGeom prst="rect">
            <a:avLst/>
          </a:prstGeom>
          <a:solidFill>
            <a:schemeClr val="tx2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>
                <a:solidFill>
                  <a:srgbClr val="FF0000"/>
                </a:solidFill>
              </a:rPr>
              <a:t>ESTRUCTURAS</a:t>
            </a:r>
            <a:endParaRPr lang="es-CL">
              <a:solidFill>
                <a:srgbClr val="FF0000"/>
              </a:solidFill>
            </a:endParaRPr>
          </a:p>
        </p:txBody>
      </p:sp>
      <p:sp>
        <p:nvSpPr>
          <p:cNvPr id="15377" name="Text Box 17"/>
          <p:cNvSpPr txBox="1">
            <a:spLocks noChangeArrowheads="1"/>
          </p:cNvSpPr>
          <p:nvPr/>
        </p:nvSpPr>
        <p:spPr bwMode="auto">
          <a:xfrm>
            <a:off x="3276600" y="4581525"/>
            <a:ext cx="2519363" cy="376238"/>
          </a:xfrm>
          <a:prstGeom prst="rect">
            <a:avLst/>
          </a:prstGeom>
          <a:solidFill>
            <a:schemeClr val="tx2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>
                <a:solidFill>
                  <a:srgbClr val="FF0000"/>
                </a:solidFill>
              </a:rPr>
              <a:t>GENRALIZACIONES</a:t>
            </a:r>
            <a:endParaRPr lang="es-CL">
              <a:solidFill>
                <a:srgbClr val="FF0000"/>
              </a:solidFill>
            </a:endParaRPr>
          </a:p>
        </p:txBody>
      </p:sp>
      <p:sp>
        <p:nvSpPr>
          <p:cNvPr id="15378" name="Text Box 18"/>
          <p:cNvSpPr txBox="1">
            <a:spLocks noChangeArrowheads="1"/>
          </p:cNvSpPr>
          <p:nvPr/>
        </p:nvSpPr>
        <p:spPr bwMode="auto">
          <a:xfrm>
            <a:off x="6732588" y="4581525"/>
            <a:ext cx="1800225" cy="376238"/>
          </a:xfrm>
          <a:prstGeom prst="rect">
            <a:avLst/>
          </a:prstGeom>
          <a:solidFill>
            <a:schemeClr val="tx2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>
                <a:solidFill>
                  <a:srgbClr val="FF0000"/>
                </a:solidFill>
              </a:rPr>
              <a:t>PRICIPIOS</a:t>
            </a:r>
            <a:endParaRPr lang="es-CL">
              <a:solidFill>
                <a:srgbClr val="FF0000"/>
              </a:solidFill>
            </a:endParaRPr>
          </a:p>
        </p:txBody>
      </p:sp>
      <p:sp>
        <p:nvSpPr>
          <p:cNvPr id="15379" name="Text Box 19"/>
          <p:cNvSpPr txBox="1">
            <a:spLocks noChangeArrowheads="1"/>
          </p:cNvSpPr>
          <p:nvPr/>
        </p:nvSpPr>
        <p:spPr bwMode="auto">
          <a:xfrm>
            <a:off x="3779838" y="5445125"/>
            <a:ext cx="1512887" cy="376238"/>
          </a:xfrm>
          <a:prstGeom prst="rect">
            <a:avLst/>
          </a:prstGeom>
          <a:solidFill>
            <a:schemeClr val="tx2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>
                <a:solidFill>
                  <a:srgbClr val="FF0000"/>
                </a:solidFill>
              </a:rPr>
              <a:t>TEORÍAS</a:t>
            </a:r>
            <a:endParaRPr lang="es-CL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6259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/>
          </p:cNvSpPr>
          <p:nvPr>
            <p:ph type="ctrTitle"/>
          </p:nvPr>
        </p:nvSpPr>
        <p:spPr>
          <a:xfrm>
            <a:off x="684213" y="692150"/>
            <a:ext cx="7772400" cy="1539875"/>
          </a:xfrm>
          <a:ln/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es-CL" b="1">
                <a:solidFill>
                  <a:srgbClr val="FF0000"/>
                </a:solidFill>
              </a:rPr>
              <a:t>MEMORIA:  EJEMPLOS</a:t>
            </a:r>
            <a:r>
              <a:rPr lang="es-CL"/>
              <a:t> 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5295900" y="2292350"/>
            <a:ext cx="4699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s-CL" sz="1200"/>
          </a:p>
          <a:p>
            <a:endParaRPr lang="es-CL"/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1331913" y="2508250"/>
            <a:ext cx="5832475" cy="149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s-CL" sz="1200"/>
          </a:p>
          <a:p>
            <a:endParaRPr lang="es-CL"/>
          </a:p>
        </p:txBody>
      </p:sp>
      <p:sp>
        <p:nvSpPr>
          <p:cNvPr id="14377" name="Rectangle 41"/>
          <p:cNvSpPr>
            <a:spLocks noChangeArrowheads="1"/>
          </p:cNvSpPr>
          <p:nvPr/>
        </p:nvSpPr>
        <p:spPr bwMode="auto">
          <a:xfrm>
            <a:off x="611188" y="2654300"/>
            <a:ext cx="6783387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s-CL">
                <a:solidFill>
                  <a:srgbClr val="003399"/>
                </a:solidFill>
                <a:cs typeface="Times New Roman" pitchFamily="18" charset="0"/>
              </a:rPr>
              <a:t>En que año ocurrió la guerra hispanoamericana?</a:t>
            </a:r>
            <a:endParaRPr lang="es-CL"/>
          </a:p>
          <a:p>
            <a:pPr eaLnBrk="0" hangingPunct="0"/>
            <a:r>
              <a:rPr lang="es-CL">
                <a:solidFill>
                  <a:srgbClr val="003399"/>
                </a:solidFill>
                <a:cs typeface="Times New Roman" pitchFamily="18" charset="0"/>
              </a:rPr>
              <a:t>•   ¿Qué fue la Carta Magna?</a:t>
            </a:r>
            <a:endParaRPr lang="es-CL"/>
          </a:p>
          <a:p>
            <a:pPr eaLnBrk="0" hangingPunct="0"/>
            <a:r>
              <a:rPr lang="es-CL">
                <a:solidFill>
                  <a:srgbClr val="003399"/>
                </a:solidFill>
                <a:cs typeface="Times New Roman" pitchFamily="18" charset="0"/>
              </a:rPr>
              <a:t>•   Define lo que es la fotosíntesis.</a:t>
            </a:r>
            <a:endParaRPr lang="es-CL"/>
          </a:p>
          <a:p>
            <a:pPr eaLnBrk="0" hangingPunct="0"/>
            <a:r>
              <a:rPr lang="es-CL">
                <a:solidFill>
                  <a:srgbClr val="003399"/>
                </a:solidFill>
                <a:cs typeface="Times New Roman" pitchFamily="18" charset="0"/>
              </a:rPr>
              <a:t>•   Indica en forma secuencial las fases del proceso digestivo.</a:t>
            </a:r>
            <a:endParaRPr lang="es-CL"/>
          </a:p>
          <a:p>
            <a:pPr eaLnBrk="0" hangingPunct="0"/>
            <a:r>
              <a:rPr lang="es-CL">
                <a:solidFill>
                  <a:srgbClr val="003399"/>
                </a:solidFill>
                <a:cs typeface="Times New Roman" pitchFamily="18" charset="0"/>
              </a:rPr>
              <a:t>•   Narra en orden cronológico los sucesos principales de…</a:t>
            </a:r>
          </a:p>
          <a:p>
            <a:pPr eaLnBrk="0" hangingPunct="0"/>
            <a:r>
              <a:rPr lang="es-CL">
                <a:solidFill>
                  <a:srgbClr val="003399"/>
                </a:solidFill>
              </a:rPr>
              <a:t>•   Señala los cinco pasos esenciales del método científico.</a:t>
            </a:r>
            <a:endParaRPr lang="es-CL"/>
          </a:p>
          <a:p>
            <a:pPr eaLnBrk="0" hangingPunct="0"/>
            <a:r>
              <a:rPr lang="es-CL">
                <a:solidFill>
                  <a:srgbClr val="003399"/>
                </a:solidFill>
              </a:rPr>
              <a:t>•   ¿Qué es la teoría del psicoanálisis de Sigmund Freud?</a:t>
            </a:r>
            <a:endParaRPr lang="es-CL"/>
          </a:p>
        </p:txBody>
      </p:sp>
      <p:sp>
        <p:nvSpPr>
          <p:cNvPr id="14378" name="Rectangle 42"/>
          <p:cNvSpPr>
            <a:spLocks noChangeArrowheads="1"/>
          </p:cNvSpPr>
          <p:nvPr/>
        </p:nvSpPr>
        <p:spPr bwMode="auto">
          <a:xfrm>
            <a:off x="1101725" y="2843213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4381" name="Rectangle 45"/>
          <p:cNvSpPr>
            <a:spLocks noChangeArrowheads="1"/>
          </p:cNvSpPr>
          <p:nvPr/>
        </p:nvSpPr>
        <p:spPr bwMode="auto">
          <a:xfrm>
            <a:off x="755650" y="4868863"/>
            <a:ext cx="53022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tabLst>
                <a:tab pos="558800" algn="l"/>
                <a:tab pos="1117600" algn="l"/>
                <a:tab pos="1689100" algn="l"/>
              </a:tabLst>
            </a:pPr>
            <a:r>
              <a:rPr lang="es-CL">
                <a:solidFill>
                  <a:srgbClr val="FF0000"/>
                </a:solidFill>
              </a:rPr>
              <a:t>Verbos más comunes:</a:t>
            </a:r>
          </a:p>
          <a:p>
            <a:pPr>
              <a:tabLst>
                <a:tab pos="558800" algn="l"/>
                <a:tab pos="1117600" algn="l"/>
                <a:tab pos="1689100" algn="l"/>
              </a:tabLst>
            </a:pPr>
            <a:r>
              <a:rPr lang="es-CL"/>
              <a:t>Definir	           señalar	describir       nombrar</a:t>
            </a:r>
          </a:p>
          <a:p>
            <a:pPr>
              <a:tabLst>
                <a:tab pos="558800" algn="l"/>
                <a:tab pos="1117600" algn="l"/>
                <a:tab pos="1689100" algn="l"/>
              </a:tabLst>
            </a:pPr>
            <a:r>
              <a:rPr lang="es-CL"/>
              <a:t>Identificar          narrar	indicar          mencionar</a:t>
            </a: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7591" y="3346485"/>
            <a:ext cx="3093968" cy="23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9716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/>
          </p:cNvSpPr>
          <p:nvPr>
            <p:ph type="ctrTitle"/>
          </p:nvPr>
        </p:nvSpPr>
        <p:spPr>
          <a:xfrm>
            <a:off x="684213" y="692150"/>
            <a:ext cx="7772400" cy="1539875"/>
          </a:xfrm>
          <a:ln/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es-CL" b="1">
                <a:solidFill>
                  <a:srgbClr val="FF0000"/>
                </a:solidFill>
              </a:rPr>
              <a:t>COMPRENSIÓN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5295900" y="2292350"/>
            <a:ext cx="4699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s-CL" sz="1200"/>
          </a:p>
          <a:p>
            <a:endParaRPr lang="es-CL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5511800" y="2508250"/>
            <a:ext cx="1652588" cy="149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s-CL" sz="1200"/>
          </a:p>
          <a:p>
            <a:endParaRPr lang="es-CL"/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755650" y="2590800"/>
            <a:ext cx="76327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/>
            <a:r>
              <a:rPr lang="es-CL"/>
              <a:t>•   Es  el  nivel  más  bajo  del  entendimiento.    Se  refiere  a  la capacidad  para  entender  el  significado  de  lo  que  se  está comunicando.  El estudiante demuestra que puede:</a:t>
            </a:r>
          </a:p>
        </p:txBody>
      </p:sp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827088" y="4489450"/>
            <a:ext cx="45402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s-CL"/>
              <a:t>–  Presentar la información de otra forma </a:t>
            </a:r>
          </a:p>
          <a:p>
            <a:r>
              <a:rPr lang="es-CL"/>
              <a:t>–  Hacer inferencias, llegar a conclusiones.</a:t>
            </a:r>
          </a:p>
          <a:p>
            <a:r>
              <a:rPr lang="es-CL"/>
              <a:t>–  Predecir situaciones futuras.</a:t>
            </a:r>
          </a:p>
          <a:p>
            <a:r>
              <a:rPr lang="es-CL"/>
              <a:t>–  Buscar interrelaciones</a:t>
            </a:r>
          </a:p>
        </p:txBody>
      </p:sp>
      <p:grpSp>
        <p:nvGrpSpPr>
          <p:cNvPr id="8" name="Group 8"/>
          <p:cNvGrpSpPr>
            <a:grpSpLocks/>
          </p:cNvGrpSpPr>
          <p:nvPr/>
        </p:nvGrpSpPr>
        <p:grpSpPr bwMode="auto">
          <a:xfrm>
            <a:off x="5295900" y="3559387"/>
            <a:ext cx="1168400" cy="2338388"/>
            <a:chOff x="6496" y="11548"/>
            <a:chExt cx="634" cy="1543"/>
          </a:xfrm>
        </p:grpSpPr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6698" y="11745"/>
              <a:ext cx="248" cy="312"/>
            </a:xfrm>
            <a:custGeom>
              <a:avLst/>
              <a:gdLst/>
              <a:ahLst/>
              <a:cxnLst>
                <a:cxn ang="0">
                  <a:pos x="77" y="17"/>
                </a:cxn>
                <a:cxn ang="0">
                  <a:pos x="108" y="41"/>
                </a:cxn>
                <a:cxn ang="0">
                  <a:pos x="130" y="72"/>
                </a:cxn>
                <a:cxn ang="0">
                  <a:pos x="140" y="83"/>
                </a:cxn>
                <a:cxn ang="0">
                  <a:pos x="162" y="139"/>
                </a:cxn>
                <a:cxn ang="0">
                  <a:pos x="248" y="149"/>
                </a:cxn>
                <a:cxn ang="0">
                  <a:pos x="245" y="173"/>
                </a:cxn>
                <a:cxn ang="0">
                  <a:pos x="169" y="167"/>
                </a:cxn>
                <a:cxn ang="0">
                  <a:pos x="172" y="221"/>
                </a:cxn>
                <a:cxn ang="0">
                  <a:pos x="163" y="264"/>
                </a:cxn>
                <a:cxn ang="0">
                  <a:pos x="148" y="299"/>
                </a:cxn>
                <a:cxn ang="0">
                  <a:pos x="115" y="312"/>
                </a:cxn>
                <a:cxn ang="0">
                  <a:pos x="83" y="312"/>
                </a:cxn>
                <a:cxn ang="0">
                  <a:pos x="32" y="245"/>
                </a:cxn>
                <a:cxn ang="0">
                  <a:pos x="5" y="139"/>
                </a:cxn>
                <a:cxn ang="0">
                  <a:pos x="0" y="77"/>
                </a:cxn>
                <a:cxn ang="0">
                  <a:pos x="13" y="23"/>
                </a:cxn>
                <a:cxn ang="0">
                  <a:pos x="29" y="5"/>
                </a:cxn>
                <a:cxn ang="0">
                  <a:pos x="50" y="0"/>
                </a:cxn>
                <a:cxn ang="0">
                  <a:pos x="77" y="17"/>
                </a:cxn>
              </a:cxnLst>
              <a:rect l="0" t="0" r="r" b="b"/>
              <a:pathLst>
                <a:path w="248" h="312">
                  <a:moveTo>
                    <a:pt x="77" y="17"/>
                  </a:moveTo>
                  <a:lnTo>
                    <a:pt x="108" y="41"/>
                  </a:lnTo>
                  <a:lnTo>
                    <a:pt x="130" y="72"/>
                  </a:lnTo>
                  <a:lnTo>
                    <a:pt x="140" y="83"/>
                  </a:lnTo>
                  <a:lnTo>
                    <a:pt x="162" y="139"/>
                  </a:lnTo>
                  <a:lnTo>
                    <a:pt x="248" y="149"/>
                  </a:lnTo>
                  <a:lnTo>
                    <a:pt x="245" y="173"/>
                  </a:lnTo>
                  <a:lnTo>
                    <a:pt x="169" y="167"/>
                  </a:lnTo>
                  <a:lnTo>
                    <a:pt x="172" y="221"/>
                  </a:lnTo>
                  <a:lnTo>
                    <a:pt x="163" y="264"/>
                  </a:lnTo>
                  <a:lnTo>
                    <a:pt x="148" y="299"/>
                  </a:lnTo>
                  <a:lnTo>
                    <a:pt x="115" y="312"/>
                  </a:lnTo>
                  <a:lnTo>
                    <a:pt x="83" y="312"/>
                  </a:lnTo>
                  <a:lnTo>
                    <a:pt x="32" y="245"/>
                  </a:lnTo>
                  <a:lnTo>
                    <a:pt x="5" y="139"/>
                  </a:lnTo>
                  <a:lnTo>
                    <a:pt x="0" y="77"/>
                  </a:lnTo>
                  <a:lnTo>
                    <a:pt x="13" y="23"/>
                  </a:lnTo>
                  <a:lnTo>
                    <a:pt x="29" y="5"/>
                  </a:lnTo>
                  <a:lnTo>
                    <a:pt x="50" y="0"/>
                  </a:lnTo>
                  <a:lnTo>
                    <a:pt x="77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6496" y="11667"/>
              <a:ext cx="286" cy="498"/>
            </a:xfrm>
            <a:custGeom>
              <a:avLst/>
              <a:gdLst/>
              <a:ahLst/>
              <a:cxnLst>
                <a:cxn ang="0">
                  <a:pos x="232" y="0"/>
                </a:cxn>
                <a:cxn ang="0">
                  <a:pos x="254" y="18"/>
                </a:cxn>
                <a:cxn ang="0">
                  <a:pos x="268" y="47"/>
                </a:cxn>
                <a:cxn ang="0">
                  <a:pos x="262" y="76"/>
                </a:cxn>
                <a:cxn ang="0">
                  <a:pos x="243" y="76"/>
                </a:cxn>
                <a:cxn ang="0">
                  <a:pos x="248" y="52"/>
                </a:cxn>
                <a:cxn ang="0">
                  <a:pos x="232" y="30"/>
                </a:cxn>
                <a:cxn ang="0">
                  <a:pos x="215" y="23"/>
                </a:cxn>
                <a:cxn ang="0">
                  <a:pos x="189" y="30"/>
                </a:cxn>
                <a:cxn ang="0">
                  <a:pos x="200" y="54"/>
                </a:cxn>
                <a:cxn ang="0">
                  <a:pos x="203" y="76"/>
                </a:cxn>
                <a:cxn ang="0">
                  <a:pos x="200" y="95"/>
                </a:cxn>
                <a:cxn ang="0">
                  <a:pos x="172" y="102"/>
                </a:cxn>
                <a:cxn ang="0">
                  <a:pos x="143" y="96"/>
                </a:cxn>
                <a:cxn ang="0">
                  <a:pos x="138" y="82"/>
                </a:cxn>
                <a:cxn ang="0">
                  <a:pos x="107" y="120"/>
                </a:cxn>
                <a:cxn ang="0">
                  <a:pos x="90" y="162"/>
                </a:cxn>
                <a:cxn ang="0">
                  <a:pos x="65" y="216"/>
                </a:cxn>
                <a:cxn ang="0">
                  <a:pos x="48" y="264"/>
                </a:cxn>
                <a:cxn ang="0">
                  <a:pos x="41" y="310"/>
                </a:cxn>
                <a:cxn ang="0">
                  <a:pos x="47" y="334"/>
                </a:cxn>
                <a:cxn ang="0">
                  <a:pos x="76" y="364"/>
                </a:cxn>
                <a:cxn ang="0">
                  <a:pos x="135" y="390"/>
                </a:cxn>
                <a:cxn ang="0">
                  <a:pos x="167" y="402"/>
                </a:cxn>
                <a:cxn ang="0">
                  <a:pos x="200" y="408"/>
                </a:cxn>
                <a:cxn ang="0">
                  <a:pos x="248" y="430"/>
                </a:cxn>
                <a:cxn ang="0">
                  <a:pos x="284" y="444"/>
                </a:cxn>
                <a:cxn ang="0">
                  <a:pos x="286" y="472"/>
                </a:cxn>
                <a:cxn ang="0">
                  <a:pos x="268" y="492"/>
                </a:cxn>
                <a:cxn ang="0">
                  <a:pos x="246" y="498"/>
                </a:cxn>
                <a:cxn ang="0">
                  <a:pos x="214" y="480"/>
                </a:cxn>
                <a:cxn ang="0">
                  <a:pos x="138" y="436"/>
                </a:cxn>
                <a:cxn ang="0">
                  <a:pos x="76" y="406"/>
                </a:cxn>
                <a:cxn ang="0">
                  <a:pos x="33" y="372"/>
                </a:cxn>
                <a:cxn ang="0">
                  <a:pos x="4" y="342"/>
                </a:cxn>
                <a:cxn ang="0">
                  <a:pos x="0" y="306"/>
                </a:cxn>
                <a:cxn ang="0">
                  <a:pos x="16" y="258"/>
                </a:cxn>
                <a:cxn ang="0">
                  <a:pos x="48" y="186"/>
                </a:cxn>
                <a:cxn ang="0">
                  <a:pos x="80" y="126"/>
                </a:cxn>
                <a:cxn ang="0">
                  <a:pos x="117" y="65"/>
                </a:cxn>
                <a:cxn ang="0">
                  <a:pos x="182" y="11"/>
                </a:cxn>
                <a:cxn ang="0">
                  <a:pos x="167" y="11"/>
                </a:cxn>
                <a:cxn ang="0">
                  <a:pos x="203" y="0"/>
                </a:cxn>
                <a:cxn ang="0">
                  <a:pos x="232" y="0"/>
                </a:cxn>
              </a:cxnLst>
              <a:rect l="0" t="0" r="r" b="b"/>
              <a:pathLst>
                <a:path w="286" h="498">
                  <a:moveTo>
                    <a:pt x="232" y="0"/>
                  </a:moveTo>
                  <a:lnTo>
                    <a:pt x="254" y="18"/>
                  </a:lnTo>
                  <a:lnTo>
                    <a:pt x="268" y="47"/>
                  </a:lnTo>
                  <a:lnTo>
                    <a:pt x="262" y="76"/>
                  </a:lnTo>
                  <a:lnTo>
                    <a:pt x="243" y="76"/>
                  </a:lnTo>
                  <a:lnTo>
                    <a:pt x="248" y="52"/>
                  </a:lnTo>
                  <a:lnTo>
                    <a:pt x="232" y="30"/>
                  </a:lnTo>
                  <a:lnTo>
                    <a:pt x="215" y="23"/>
                  </a:lnTo>
                  <a:lnTo>
                    <a:pt x="189" y="30"/>
                  </a:lnTo>
                  <a:lnTo>
                    <a:pt x="200" y="54"/>
                  </a:lnTo>
                  <a:lnTo>
                    <a:pt x="203" y="76"/>
                  </a:lnTo>
                  <a:lnTo>
                    <a:pt x="200" y="95"/>
                  </a:lnTo>
                  <a:lnTo>
                    <a:pt x="172" y="102"/>
                  </a:lnTo>
                  <a:lnTo>
                    <a:pt x="143" y="96"/>
                  </a:lnTo>
                  <a:lnTo>
                    <a:pt x="138" y="82"/>
                  </a:lnTo>
                  <a:lnTo>
                    <a:pt x="107" y="120"/>
                  </a:lnTo>
                  <a:lnTo>
                    <a:pt x="90" y="162"/>
                  </a:lnTo>
                  <a:lnTo>
                    <a:pt x="65" y="216"/>
                  </a:lnTo>
                  <a:lnTo>
                    <a:pt x="48" y="264"/>
                  </a:lnTo>
                  <a:lnTo>
                    <a:pt x="41" y="310"/>
                  </a:lnTo>
                  <a:lnTo>
                    <a:pt x="47" y="334"/>
                  </a:lnTo>
                  <a:lnTo>
                    <a:pt x="76" y="364"/>
                  </a:lnTo>
                  <a:lnTo>
                    <a:pt x="135" y="390"/>
                  </a:lnTo>
                  <a:lnTo>
                    <a:pt x="167" y="402"/>
                  </a:lnTo>
                  <a:lnTo>
                    <a:pt x="200" y="408"/>
                  </a:lnTo>
                  <a:lnTo>
                    <a:pt x="248" y="430"/>
                  </a:lnTo>
                  <a:lnTo>
                    <a:pt x="284" y="444"/>
                  </a:lnTo>
                  <a:lnTo>
                    <a:pt x="286" y="472"/>
                  </a:lnTo>
                  <a:lnTo>
                    <a:pt x="268" y="492"/>
                  </a:lnTo>
                  <a:lnTo>
                    <a:pt x="246" y="498"/>
                  </a:lnTo>
                  <a:lnTo>
                    <a:pt x="214" y="480"/>
                  </a:lnTo>
                  <a:lnTo>
                    <a:pt x="138" y="436"/>
                  </a:lnTo>
                  <a:lnTo>
                    <a:pt x="76" y="406"/>
                  </a:lnTo>
                  <a:lnTo>
                    <a:pt x="33" y="372"/>
                  </a:lnTo>
                  <a:lnTo>
                    <a:pt x="4" y="342"/>
                  </a:lnTo>
                  <a:lnTo>
                    <a:pt x="0" y="306"/>
                  </a:lnTo>
                  <a:lnTo>
                    <a:pt x="16" y="258"/>
                  </a:lnTo>
                  <a:lnTo>
                    <a:pt x="48" y="186"/>
                  </a:lnTo>
                  <a:lnTo>
                    <a:pt x="80" y="126"/>
                  </a:lnTo>
                  <a:lnTo>
                    <a:pt x="117" y="65"/>
                  </a:lnTo>
                  <a:lnTo>
                    <a:pt x="182" y="11"/>
                  </a:lnTo>
                  <a:lnTo>
                    <a:pt x="167" y="11"/>
                  </a:lnTo>
                  <a:lnTo>
                    <a:pt x="203" y="0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6765" y="12080"/>
              <a:ext cx="150" cy="468"/>
            </a:xfrm>
            <a:custGeom>
              <a:avLst/>
              <a:gdLst/>
              <a:ahLst/>
              <a:cxnLst>
                <a:cxn ang="0">
                  <a:pos x="87" y="18"/>
                </a:cxn>
                <a:cxn ang="0">
                  <a:pos x="130" y="103"/>
                </a:cxn>
                <a:cxn ang="0">
                  <a:pos x="138" y="163"/>
                </a:cxn>
                <a:cxn ang="0">
                  <a:pos x="147" y="233"/>
                </a:cxn>
                <a:cxn ang="0">
                  <a:pos x="150" y="300"/>
                </a:cxn>
                <a:cxn ang="0">
                  <a:pos x="150" y="389"/>
                </a:cxn>
                <a:cxn ang="0">
                  <a:pos x="138" y="443"/>
                </a:cxn>
                <a:cxn ang="0">
                  <a:pos x="119" y="462"/>
                </a:cxn>
                <a:cxn ang="0">
                  <a:pos x="85" y="468"/>
                </a:cxn>
                <a:cxn ang="0">
                  <a:pos x="49" y="467"/>
                </a:cxn>
                <a:cxn ang="0">
                  <a:pos x="21" y="401"/>
                </a:cxn>
                <a:cxn ang="0">
                  <a:pos x="4" y="283"/>
                </a:cxn>
                <a:cxn ang="0">
                  <a:pos x="0" y="198"/>
                </a:cxn>
                <a:cxn ang="0">
                  <a:pos x="0" y="97"/>
                </a:cxn>
                <a:cxn ang="0">
                  <a:pos x="10" y="54"/>
                </a:cxn>
                <a:cxn ang="0">
                  <a:pos x="10" y="36"/>
                </a:cxn>
                <a:cxn ang="0">
                  <a:pos x="15" y="12"/>
                </a:cxn>
                <a:cxn ang="0">
                  <a:pos x="39" y="0"/>
                </a:cxn>
                <a:cxn ang="0">
                  <a:pos x="59" y="0"/>
                </a:cxn>
                <a:cxn ang="0">
                  <a:pos x="87" y="18"/>
                </a:cxn>
              </a:cxnLst>
              <a:rect l="0" t="0" r="r" b="b"/>
              <a:pathLst>
                <a:path w="150" h="468">
                  <a:moveTo>
                    <a:pt x="87" y="18"/>
                  </a:moveTo>
                  <a:lnTo>
                    <a:pt x="130" y="103"/>
                  </a:lnTo>
                  <a:lnTo>
                    <a:pt x="138" y="163"/>
                  </a:lnTo>
                  <a:lnTo>
                    <a:pt x="147" y="233"/>
                  </a:lnTo>
                  <a:lnTo>
                    <a:pt x="150" y="300"/>
                  </a:lnTo>
                  <a:lnTo>
                    <a:pt x="150" y="389"/>
                  </a:lnTo>
                  <a:lnTo>
                    <a:pt x="138" y="443"/>
                  </a:lnTo>
                  <a:lnTo>
                    <a:pt x="119" y="462"/>
                  </a:lnTo>
                  <a:lnTo>
                    <a:pt x="85" y="468"/>
                  </a:lnTo>
                  <a:lnTo>
                    <a:pt x="49" y="467"/>
                  </a:lnTo>
                  <a:lnTo>
                    <a:pt x="21" y="401"/>
                  </a:lnTo>
                  <a:lnTo>
                    <a:pt x="4" y="283"/>
                  </a:lnTo>
                  <a:lnTo>
                    <a:pt x="0" y="198"/>
                  </a:lnTo>
                  <a:lnTo>
                    <a:pt x="0" y="97"/>
                  </a:lnTo>
                  <a:lnTo>
                    <a:pt x="10" y="54"/>
                  </a:lnTo>
                  <a:lnTo>
                    <a:pt x="10" y="36"/>
                  </a:lnTo>
                  <a:lnTo>
                    <a:pt x="15" y="12"/>
                  </a:lnTo>
                  <a:lnTo>
                    <a:pt x="39" y="0"/>
                  </a:lnTo>
                  <a:lnTo>
                    <a:pt x="59" y="0"/>
                  </a:lnTo>
                  <a:lnTo>
                    <a:pt x="87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6835" y="12092"/>
              <a:ext cx="228" cy="360"/>
            </a:xfrm>
            <a:custGeom>
              <a:avLst/>
              <a:gdLst/>
              <a:ahLst/>
              <a:cxnLst>
                <a:cxn ang="0">
                  <a:pos x="59" y="7"/>
                </a:cxn>
                <a:cxn ang="0">
                  <a:pos x="157" y="48"/>
                </a:cxn>
                <a:cxn ang="0">
                  <a:pos x="216" y="107"/>
                </a:cxn>
                <a:cxn ang="0">
                  <a:pos x="228" y="126"/>
                </a:cxn>
                <a:cxn ang="0">
                  <a:pos x="205" y="185"/>
                </a:cxn>
                <a:cxn ang="0">
                  <a:pos x="171" y="221"/>
                </a:cxn>
                <a:cxn ang="0">
                  <a:pos x="131" y="246"/>
                </a:cxn>
                <a:cxn ang="0">
                  <a:pos x="109" y="261"/>
                </a:cxn>
                <a:cxn ang="0">
                  <a:pos x="71" y="270"/>
                </a:cxn>
                <a:cxn ang="0">
                  <a:pos x="69" y="285"/>
                </a:cxn>
                <a:cxn ang="0">
                  <a:pos x="98" y="300"/>
                </a:cxn>
                <a:cxn ang="0">
                  <a:pos x="139" y="312"/>
                </a:cxn>
                <a:cxn ang="0">
                  <a:pos x="179" y="336"/>
                </a:cxn>
                <a:cxn ang="0">
                  <a:pos x="163" y="354"/>
                </a:cxn>
                <a:cxn ang="0">
                  <a:pos x="146" y="360"/>
                </a:cxn>
                <a:cxn ang="0">
                  <a:pos x="123" y="333"/>
                </a:cxn>
                <a:cxn ang="0">
                  <a:pos x="87" y="318"/>
                </a:cxn>
                <a:cxn ang="0">
                  <a:pos x="59" y="306"/>
                </a:cxn>
                <a:cxn ang="0">
                  <a:pos x="59" y="282"/>
                </a:cxn>
                <a:cxn ang="0">
                  <a:pos x="63" y="257"/>
                </a:cxn>
                <a:cxn ang="0">
                  <a:pos x="81" y="246"/>
                </a:cxn>
                <a:cxn ang="0">
                  <a:pos x="139" y="221"/>
                </a:cxn>
                <a:cxn ang="0">
                  <a:pos x="171" y="180"/>
                </a:cxn>
                <a:cxn ang="0">
                  <a:pos x="194" y="139"/>
                </a:cxn>
                <a:cxn ang="0">
                  <a:pos x="189" y="119"/>
                </a:cxn>
                <a:cxn ang="0">
                  <a:pos x="171" y="95"/>
                </a:cxn>
                <a:cxn ang="0">
                  <a:pos x="128" y="61"/>
                </a:cxn>
                <a:cxn ang="0">
                  <a:pos x="77" y="48"/>
                </a:cxn>
                <a:cxn ang="0">
                  <a:pos x="42" y="47"/>
                </a:cxn>
                <a:cxn ang="0">
                  <a:pos x="12" y="47"/>
                </a:cxn>
                <a:cxn ang="0">
                  <a:pos x="0" y="24"/>
                </a:cxn>
                <a:cxn ang="0">
                  <a:pos x="12" y="0"/>
                </a:cxn>
                <a:cxn ang="0">
                  <a:pos x="59" y="7"/>
                </a:cxn>
              </a:cxnLst>
              <a:rect l="0" t="0" r="r" b="b"/>
              <a:pathLst>
                <a:path w="228" h="360">
                  <a:moveTo>
                    <a:pt x="59" y="7"/>
                  </a:moveTo>
                  <a:lnTo>
                    <a:pt x="157" y="48"/>
                  </a:lnTo>
                  <a:lnTo>
                    <a:pt x="216" y="107"/>
                  </a:lnTo>
                  <a:lnTo>
                    <a:pt x="228" y="126"/>
                  </a:lnTo>
                  <a:lnTo>
                    <a:pt x="205" y="185"/>
                  </a:lnTo>
                  <a:lnTo>
                    <a:pt x="171" y="221"/>
                  </a:lnTo>
                  <a:lnTo>
                    <a:pt x="131" y="246"/>
                  </a:lnTo>
                  <a:lnTo>
                    <a:pt x="109" y="261"/>
                  </a:lnTo>
                  <a:lnTo>
                    <a:pt x="71" y="270"/>
                  </a:lnTo>
                  <a:lnTo>
                    <a:pt x="69" y="285"/>
                  </a:lnTo>
                  <a:lnTo>
                    <a:pt x="98" y="300"/>
                  </a:lnTo>
                  <a:lnTo>
                    <a:pt x="139" y="312"/>
                  </a:lnTo>
                  <a:lnTo>
                    <a:pt x="179" y="336"/>
                  </a:lnTo>
                  <a:lnTo>
                    <a:pt x="163" y="354"/>
                  </a:lnTo>
                  <a:lnTo>
                    <a:pt x="146" y="360"/>
                  </a:lnTo>
                  <a:lnTo>
                    <a:pt x="123" y="333"/>
                  </a:lnTo>
                  <a:lnTo>
                    <a:pt x="87" y="318"/>
                  </a:lnTo>
                  <a:lnTo>
                    <a:pt x="59" y="306"/>
                  </a:lnTo>
                  <a:lnTo>
                    <a:pt x="59" y="282"/>
                  </a:lnTo>
                  <a:lnTo>
                    <a:pt x="63" y="257"/>
                  </a:lnTo>
                  <a:lnTo>
                    <a:pt x="81" y="246"/>
                  </a:lnTo>
                  <a:lnTo>
                    <a:pt x="139" y="221"/>
                  </a:lnTo>
                  <a:lnTo>
                    <a:pt x="171" y="180"/>
                  </a:lnTo>
                  <a:lnTo>
                    <a:pt x="194" y="139"/>
                  </a:lnTo>
                  <a:lnTo>
                    <a:pt x="189" y="119"/>
                  </a:lnTo>
                  <a:lnTo>
                    <a:pt x="171" y="95"/>
                  </a:lnTo>
                  <a:lnTo>
                    <a:pt x="128" y="61"/>
                  </a:lnTo>
                  <a:lnTo>
                    <a:pt x="77" y="48"/>
                  </a:lnTo>
                  <a:lnTo>
                    <a:pt x="42" y="47"/>
                  </a:lnTo>
                  <a:lnTo>
                    <a:pt x="12" y="47"/>
                  </a:lnTo>
                  <a:lnTo>
                    <a:pt x="0" y="24"/>
                  </a:lnTo>
                  <a:lnTo>
                    <a:pt x="12" y="0"/>
                  </a:lnTo>
                  <a:lnTo>
                    <a:pt x="59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6853" y="12500"/>
              <a:ext cx="277" cy="582"/>
            </a:xfrm>
            <a:custGeom>
              <a:avLst/>
              <a:gdLst/>
              <a:ahLst/>
              <a:cxnLst>
                <a:cxn ang="0">
                  <a:pos x="264" y="573"/>
                </a:cxn>
                <a:cxn ang="0">
                  <a:pos x="277" y="543"/>
                </a:cxn>
                <a:cxn ang="0">
                  <a:pos x="264" y="528"/>
                </a:cxn>
                <a:cxn ang="0">
                  <a:pos x="204" y="525"/>
                </a:cxn>
                <a:cxn ang="0">
                  <a:pos x="163" y="531"/>
                </a:cxn>
                <a:cxn ang="0">
                  <a:pos x="141" y="543"/>
                </a:cxn>
                <a:cxn ang="0">
                  <a:pos x="145" y="516"/>
                </a:cxn>
                <a:cxn ang="0">
                  <a:pos x="167" y="474"/>
                </a:cxn>
                <a:cxn ang="0">
                  <a:pos x="185" y="408"/>
                </a:cxn>
                <a:cxn ang="0">
                  <a:pos x="199" y="351"/>
                </a:cxn>
                <a:cxn ang="0">
                  <a:pos x="188" y="288"/>
                </a:cxn>
                <a:cxn ang="0">
                  <a:pos x="171" y="219"/>
                </a:cxn>
                <a:cxn ang="0">
                  <a:pos x="139" y="141"/>
                </a:cxn>
                <a:cxn ang="0">
                  <a:pos x="92" y="71"/>
                </a:cxn>
                <a:cxn ang="0">
                  <a:pos x="53" y="18"/>
                </a:cxn>
                <a:cxn ang="0">
                  <a:pos x="31" y="0"/>
                </a:cxn>
                <a:cxn ang="0">
                  <a:pos x="6" y="0"/>
                </a:cxn>
                <a:cxn ang="0">
                  <a:pos x="0" y="42"/>
                </a:cxn>
                <a:cxn ang="0">
                  <a:pos x="17" y="67"/>
                </a:cxn>
                <a:cxn ang="0">
                  <a:pos x="74" y="125"/>
                </a:cxn>
                <a:cxn ang="0">
                  <a:pos x="125" y="198"/>
                </a:cxn>
                <a:cxn ang="0">
                  <a:pos x="158" y="273"/>
                </a:cxn>
                <a:cxn ang="0">
                  <a:pos x="163" y="324"/>
                </a:cxn>
                <a:cxn ang="0">
                  <a:pos x="161" y="360"/>
                </a:cxn>
                <a:cxn ang="0">
                  <a:pos x="147" y="441"/>
                </a:cxn>
                <a:cxn ang="0">
                  <a:pos x="128" y="507"/>
                </a:cxn>
                <a:cxn ang="0">
                  <a:pos x="113" y="546"/>
                </a:cxn>
                <a:cxn ang="0">
                  <a:pos x="109" y="570"/>
                </a:cxn>
                <a:cxn ang="0">
                  <a:pos x="125" y="570"/>
                </a:cxn>
                <a:cxn ang="0">
                  <a:pos x="150" y="561"/>
                </a:cxn>
                <a:cxn ang="0">
                  <a:pos x="158" y="564"/>
                </a:cxn>
                <a:cxn ang="0">
                  <a:pos x="210" y="567"/>
                </a:cxn>
                <a:cxn ang="0">
                  <a:pos x="249" y="582"/>
                </a:cxn>
                <a:cxn ang="0">
                  <a:pos x="264" y="573"/>
                </a:cxn>
              </a:cxnLst>
              <a:rect l="0" t="0" r="r" b="b"/>
              <a:pathLst>
                <a:path w="277" h="582">
                  <a:moveTo>
                    <a:pt x="264" y="573"/>
                  </a:moveTo>
                  <a:lnTo>
                    <a:pt x="277" y="543"/>
                  </a:lnTo>
                  <a:lnTo>
                    <a:pt x="264" y="528"/>
                  </a:lnTo>
                  <a:lnTo>
                    <a:pt x="204" y="525"/>
                  </a:lnTo>
                  <a:lnTo>
                    <a:pt x="163" y="531"/>
                  </a:lnTo>
                  <a:lnTo>
                    <a:pt x="141" y="543"/>
                  </a:lnTo>
                  <a:lnTo>
                    <a:pt x="145" y="516"/>
                  </a:lnTo>
                  <a:lnTo>
                    <a:pt x="167" y="474"/>
                  </a:lnTo>
                  <a:lnTo>
                    <a:pt x="185" y="408"/>
                  </a:lnTo>
                  <a:lnTo>
                    <a:pt x="199" y="351"/>
                  </a:lnTo>
                  <a:lnTo>
                    <a:pt x="188" y="288"/>
                  </a:lnTo>
                  <a:lnTo>
                    <a:pt x="171" y="219"/>
                  </a:lnTo>
                  <a:lnTo>
                    <a:pt x="139" y="141"/>
                  </a:lnTo>
                  <a:lnTo>
                    <a:pt x="92" y="71"/>
                  </a:lnTo>
                  <a:lnTo>
                    <a:pt x="53" y="18"/>
                  </a:lnTo>
                  <a:lnTo>
                    <a:pt x="31" y="0"/>
                  </a:lnTo>
                  <a:lnTo>
                    <a:pt x="6" y="0"/>
                  </a:lnTo>
                  <a:lnTo>
                    <a:pt x="0" y="42"/>
                  </a:lnTo>
                  <a:lnTo>
                    <a:pt x="17" y="67"/>
                  </a:lnTo>
                  <a:lnTo>
                    <a:pt x="74" y="125"/>
                  </a:lnTo>
                  <a:lnTo>
                    <a:pt x="125" y="198"/>
                  </a:lnTo>
                  <a:lnTo>
                    <a:pt x="158" y="273"/>
                  </a:lnTo>
                  <a:lnTo>
                    <a:pt x="163" y="324"/>
                  </a:lnTo>
                  <a:lnTo>
                    <a:pt x="161" y="360"/>
                  </a:lnTo>
                  <a:lnTo>
                    <a:pt x="147" y="441"/>
                  </a:lnTo>
                  <a:lnTo>
                    <a:pt x="128" y="507"/>
                  </a:lnTo>
                  <a:lnTo>
                    <a:pt x="113" y="546"/>
                  </a:lnTo>
                  <a:lnTo>
                    <a:pt x="109" y="570"/>
                  </a:lnTo>
                  <a:lnTo>
                    <a:pt x="125" y="570"/>
                  </a:lnTo>
                  <a:lnTo>
                    <a:pt x="150" y="561"/>
                  </a:lnTo>
                  <a:lnTo>
                    <a:pt x="158" y="564"/>
                  </a:lnTo>
                  <a:lnTo>
                    <a:pt x="210" y="567"/>
                  </a:lnTo>
                  <a:lnTo>
                    <a:pt x="249" y="582"/>
                  </a:lnTo>
                  <a:lnTo>
                    <a:pt x="264" y="57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6678" y="12499"/>
              <a:ext cx="187" cy="592"/>
            </a:xfrm>
            <a:custGeom>
              <a:avLst/>
              <a:gdLst/>
              <a:ahLst/>
              <a:cxnLst>
                <a:cxn ang="0">
                  <a:pos x="165" y="18"/>
                </a:cxn>
                <a:cxn ang="0">
                  <a:pos x="168" y="54"/>
                </a:cxn>
                <a:cxn ang="0">
                  <a:pos x="144" y="116"/>
                </a:cxn>
                <a:cxn ang="0">
                  <a:pos x="117" y="222"/>
                </a:cxn>
                <a:cxn ang="0">
                  <a:pos x="92" y="284"/>
                </a:cxn>
                <a:cxn ang="0">
                  <a:pos x="81" y="343"/>
                </a:cxn>
                <a:cxn ang="0">
                  <a:pos x="84" y="379"/>
                </a:cxn>
                <a:cxn ang="0">
                  <a:pos x="108" y="415"/>
                </a:cxn>
                <a:cxn ang="0">
                  <a:pos x="135" y="469"/>
                </a:cxn>
                <a:cxn ang="0">
                  <a:pos x="181" y="520"/>
                </a:cxn>
                <a:cxn ang="0">
                  <a:pos x="187" y="541"/>
                </a:cxn>
                <a:cxn ang="0">
                  <a:pos x="170" y="547"/>
                </a:cxn>
                <a:cxn ang="0">
                  <a:pos x="129" y="553"/>
                </a:cxn>
                <a:cxn ang="0">
                  <a:pos x="97" y="568"/>
                </a:cxn>
                <a:cxn ang="0">
                  <a:pos x="54" y="592"/>
                </a:cxn>
                <a:cxn ang="0">
                  <a:pos x="16" y="580"/>
                </a:cxn>
                <a:cxn ang="0">
                  <a:pos x="0" y="565"/>
                </a:cxn>
                <a:cxn ang="0">
                  <a:pos x="20" y="547"/>
                </a:cxn>
                <a:cxn ang="0">
                  <a:pos x="86" y="535"/>
                </a:cxn>
                <a:cxn ang="0">
                  <a:pos x="128" y="529"/>
                </a:cxn>
                <a:cxn ang="0">
                  <a:pos x="135" y="514"/>
                </a:cxn>
                <a:cxn ang="0">
                  <a:pos x="118" y="486"/>
                </a:cxn>
                <a:cxn ang="0">
                  <a:pos x="96" y="445"/>
                </a:cxn>
                <a:cxn ang="0">
                  <a:pos x="70" y="414"/>
                </a:cxn>
                <a:cxn ang="0">
                  <a:pos x="52" y="352"/>
                </a:cxn>
                <a:cxn ang="0">
                  <a:pos x="52" y="319"/>
                </a:cxn>
                <a:cxn ang="0">
                  <a:pos x="70" y="228"/>
                </a:cxn>
                <a:cxn ang="0">
                  <a:pos x="90" y="138"/>
                </a:cxn>
                <a:cxn ang="0">
                  <a:pos x="106" y="56"/>
                </a:cxn>
                <a:cxn ang="0">
                  <a:pos x="129" y="0"/>
                </a:cxn>
                <a:cxn ang="0">
                  <a:pos x="144" y="0"/>
                </a:cxn>
                <a:cxn ang="0">
                  <a:pos x="165" y="18"/>
                </a:cxn>
              </a:cxnLst>
              <a:rect l="0" t="0" r="r" b="b"/>
              <a:pathLst>
                <a:path w="187" h="592">
                  <a:moveTo>
                    <a:pt x="165" y="18"/>
                  </a:moveTo>
                  <a:lnTo>
                    <a:pt x="168" y="54"/>
                  </a:lnTo>
                  <a:lnTo>
                    <a:pt x="144" y="116"/>
                  </a:lnTo>
                  <a:lnTo>
                    <a:pt x="117" y="222"/>
                  </a:lnTo>
                  <a:lnTo>
                    <a:pt x="92" y="284"/>
                  </a:lnTo>
                  <a:lnTo>
                    <a:pt x="81" y="343"/>
                  </a:lnTo>
                  <a:lnTo>
                    <a:pt x="84" y="379"/>
                  </a:lnTo>
                  <a:lnTo>
                    <a:pt x="108" y="415"/>
                  </a:lnTo>
                  <a:lnTo>
                    <a:pt x="135" y="469"/>
                  </a:lnTo>
                  <a:lnTo>
                    <a:pt x="181" y="520"/>
                  </a:lnTo>
                  <a:lnTo>
                    <a:pt x="187" y="541"/>
                  </a:lnTo>
                  <a:lnTo>
                    <a:pt x="170" y="547"/>
                  </a:lnTo>
                  <a:lnTo>
                    <a:pt x="129" y="553"/>
                  </a:lnTo>
                  <a:lnTo>
                    <a:pt x="97" y="568"/>
                  </a:lnTo>
                  <a:lnTo>
                    <a:pt x="54" y="592"/>
                  </a:lnTo>
                  <a:lnTo>
                    <a:pt x="16" y="580"/>
                  </a:lnTo>
                  <a:lnTo>
                    <a:pt x="0" y="565"/>
                  </a:lnTo>
                  <a:lnTo>
                    <a:pt x="20" y="547"/>
                  </a:lnTo>
                  <a:lnTo>
                    <a:pt x="86" y="535"/>
                  </a:lnTo>
                  <a:lnTo>
                    <a:pt x="128" y="529"/>
                  </a:lnTo>
                  <a:lnTo>
                    <a:pt x="135" y="514"/>
                  </a:lnTo>
                  <a:lnTo>
                    <a:pt x="118" y="486"/>
                  </a:lnTo>
                  <a:lnTo>
                    <a:pt x="96" y="445"/>
                  </a:lnTo>
                  <a:lnTo>
                    <a:pt x="70" y="414"/>
                  </a:lnTo>
                  <a:lnTo>
                    <a:pt x="52" y="352"/>
                  </a:lnTo>
                  <a:lnTo>
                    <a:pt x="52" y="319"/>
                  </a:lnTo>
                  <a:lnTo>
                    <a:pt x="70" y="228"/>
                  </a:lnTo>
                  <a:lnTo>
                    <a:pt x="90" y="138"/>
                  </a:lnTo>
                  <a:lnTo>
                    <a:pt x="106" y="56"/>
                  </a:lnTo>
                  <a:lnTo>
                    <a:pt x="129" y="0"/>
                  </a:lnTo>
                  <a:lnTo>
                    <a:pt x="144" y="0"/>
                  </a:lnTo>
                  <a:lnTo>
                    <a:pt x="165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15" name="Group 8"/>
          <p:cNvGrpSpPr>
            <a:grpSpLocks/>
          </p:cNvGrpSpPr>
          <p:nvPr/>
        </p:nvGrpSpPr>
        <p:grpSpPr bwMode="auto">
          <a:xfrm>
            <a:off x="6876256" y="3539910"/>
            <a:ext cx="1168400" cy="2338388"/>
            <a:chOff x="6496" y="11548"/>
            <a:chExt cx="634" cy="1543"/>
          </a:xfrm>
        </p:grpSpPr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6698" y="11745"/>
              <a:ext cx="248" cy="312"/>
            </a:xfrm>
            <a:custGeom>
              <a:avLst/>
              <a:gdLst/>
              <a:ahLst/>
              <a:cxnLst>
                <a:cxn ang="0">
                  <a:pos x="77" y="17"/>
                </a:cxn>
                <a:cxn ang="0">
                  <a:pos x="108" y="41"/>
                </a:cxn>
                <a:cxn ang="0">
                  <a:pos x="130" y="72"/>
                </a:cxn>
                <a:cxn ang="0">
                  <a:pos x="140" y="83"/>
                </a:cxn>
                <a:cxn ang="0">
                  <a:pos x="162" y="139"/>
                </a:cxn>
                <a:cxn ang="0">
                  <a:pos x="248" y="149"/>
                </a:cxn>
                <a:cxn ang="0">
                  <a:pos x="245" y="173"/>
                </a:cxn>
                <a:cxn ang="0">
                  <a:pos x="169" y="167"/>
                </a:cxn>
                <a:cxn ang="0">
                  <a:pos x="172" y="221"/>
                </a:cxn>
                <a:cxn ang="0">
                  <a:pos x="163" y="264"/>
                </a:cxn>
                <a:cxn ang="0">
                  <a:pos x="148" y="299"/>
                </a:cxn>
                <a:cxn ang="0">
                  <a:pos x="115" y="312"/>
                </a:cxn>
                <a:cxn ang="0">
                  <a:pos x="83" y="312"/>
                </a:cxn>
                <a:cxn ang="0">
                  <a:pos x="32" y="245"/>
                </a:cxn>
                <a:cxn ang="0">
                  <a:pos x="5" y="139"/>
                </a:cxn>
                <a:cxn ang="0">
                  <a:pos x="0" y="77"/>
                </a:cxn>
                <a:cxn ang="0">
                  <a:pos x="13" y="23"/>
                </a:cxn>
                <a:cxn ang="0">
                  <a:pos x="29" y="5"/>
                </a:cxn>
                <a:cxn ang="0">
                  <a:pos x="50" y="0"/>
                </a:cxn>
                <a:cxn ang="0">
                  <a:pos x="77" y="17"/>
                </a:cxn>
              </a:cxnLst>
              <a:rect l="0" t="0" r="r" b="b"/>
              <a:pathLst>
                <a:path w="248" h="312">
                  <a:moveTo>
                    <a:pt x="77" y="17"/>
                  </a:moveTo>
                  <a:lnTo>
                    <a:pt x="108" y="41"/>
                  </a:lnTo>
                  <a:lnTo>
                    <a:pt x="130" y="72"/>
                  </a:lnTo>
                  <a:lnTo>
                    <a:pt x="140" y="83"/>
                  </a:lnTo>
                  <a:lnTo>
                    <a:pt x="162" y="139"/>
                  </a:lnTo>
                  <a:lnTo>
                    <a:pt x="248" y="149"/>
                  </a:lnTo>
                  <a:lnTo>
                    <a:pt x="245" y="173"/>
                  </a:lnTo>
                  <a:lnTo>
                    <a:pt x="169" y="167"/>
                  </a:lnTo>
                  <a:lnTo>
                    <a:pt x="172" y="221"/>
                  </a:lnTo>
                  <a:lnTo>
                    <a:pt x="163" y="264"/>
                  </a:lnTo>
                  <a:lnTo>
                    <a:pt x="148" y="299"/>
                  </a:lnTo>
                  <a:lnTo>
                    <a:pt x="115" y="312"/>
                  </a:lnTo>
                  <a:lnTo>
                    <a:pt x="83" y="312"/>
                  </a:lnTo>
                  <a:lnTo>
                    <a:pt x="32" y="245"/>
                  </a:lnTo>
                  <a:lnTo>
                    <a:pt x="5" y="139"/>
                  </a:lnTo>
                  <a:lnTo>
                    <a:pt x="0" y="77"/>
                  </a:lnTo>
                  <a:lnTo>
                    <a:pt x="13" y="23"/>
                  </a:lnTo>
                  <a:lnTo>
                    <a:pt x="29" y="5"/>
                  </a:lnTo>
                  <a:lnTo>
                    <a:pt x="50" y="0"/>
                  </a:lnTo>
                  <a:lnTo>
                    <a:pt x="77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" name="Freeform 10"/>
            <p:cNvSpPr>
              <a:spLocks/>
            </p:cNvSpPr>
            <p:nvPr/>
          </p:nvSpPr>
          <p:spPr bwMode="auto">
            <a:xfrm>
              <a:off x="6496" y="11667"/>
              <a:ext cx="286" cy="498"/>
            </a:xfrm>
            <a:custGeom>
              <a:avLst/>
              <a:gdLst/>
              <a:ahLst/>
              <a:cxnLst>
                <a:cxn ang="0">
                  <a:pos x="232" y="0"/>
                </a:cxn>
                <a:cxn ang="0">
                  <a:pos x="254" y="18"/>
                </a:cxn>
                <a:cxn ang="0">
                  <a:pos x="268" y="47"/>
                </a:cxn>
                <a:cxn ang="0">
                  <a:pos x="262" y="76"/>
                </a:cxn>
                <a:cxn ang="0">
                  <a:pos x="243" y="76"/>
                </a:cxn>
                <a:cxn ang="0">
                  <a:pos x="248" y="52"/>
                </a:cxn>
                <a:cxn ang="0">
                  <a:pos x="232" y="30"/>
                </a:cxn>
                <a:cxn ang="0">
                  <a:pos x="215" y="23"/>
                </a:cxn>
                <a:cxn ang="0">
                  <a:pos x="189" y="30"/>
                </a:cxn>
                <a:cxn ang="0">
                  <a:pos x="200" y="54"/>
                </a:cxn>
                <a:cxn ang="0">
                  <a:pos x="203" y="76"/>
                </a:cxn>
                <a:cxn ang="0">
                  <a:pos x="200" y="95"/>
                </a:cxn>
                <a:cxn ang="0">
                  <a:pos x="172" y="102"/>
                </a:cxn>
                <a:cxn ang="0">
                  <a:pos x="143" y="96"/>
                </a:cxn>
                <a:cxn ang="0">
                  <a:pos x="138" y="82"/>
                </a:cxn>
                <a:cxn ang="0">
                  <a:pos x="107" y="120"/>
                </a:cxn>
                <a:cxn ang="0">
                  <a:pos x="90" y="162"/>
                </a:cxn>
                <a:cxn ang="0">
                  <a:pos x="65" y="216"/>
                </a:cxn>
                <a:cxn ang="0">
                  <a:pos x="48" y="264"/>
                </a:cxn>
                <a:cxn ang="0">
                  <a:pos x="41" y="310"/>
                </a:cxn>
                <a:cxn ang="0">
                  <a:pos x="47" y="334"/>
                </a:cxn>
                <a:cxn ang="0">
                  <a:pos x="76" y="364"/>
                </a:cxn>
                <a:cxn ang="0">
                  <a:pos x="135" y="390"/>
                </a:cxn>
                <a:cxn ang="0">
                  <a:pos x="167" y="402"/>
                </a:cxn>
                <a:cxn ang="0">
                  <a:pos x="200" y="408"/>
                </a:cxn>
                <a:cxn ang="0">
                  <a:pos x="248" y="430"/>
                </a:cxn>
                <a:cxn ang="0">
                  <a:pos x="284" y="444"/>
                </a:cxn>
                <a:cxn ang="0">
                  <a:pos x="286" y="472"/>
                </a:cxn>
                <a:cxn ang="0">
                  <a:pos x="268" y="492"/>
                </a:cxn>
                <a:cxn ang="0">
                  <a:pos x="246" y="498"/>
                </a:cxn>
                <a:cxn ang="0">
                  <a:pos x="214" y="480"/>
                </a:cxn>
                <a:cxn ang="0">
                  <a:pos x="138" y="436"/>
                </a:cxn>
                <a:cxn ang="0">
                  <a:pos x="76" y="406"/>
                </a:cxn>
                <a:cxn ang="0">
                  <a:pos x="33" y="372"/>
                </a:cxn>
                <a:cxn ang="0">
                  <a:pos x="4" y="342"/>
                </a:cxn>
                <a:cxn ang="0">
                  <a:pos x="0" y="306"/>
                </a:cxn>
                <a:cxn ang="0">
                  <a:pos x="16" y="258"/>
                </a:cxn>
                <a:cxn ang="0">
                  <a:pos x="48" y="186"/>
                </a:cxn>
                <a:cxn ang="0">
                  <a:pos x="80" y="126"/>
                </a:cxn>
                <a:cxn ang="0">
                  <a:pos x="117" y="65"/>
                </a:cxn>
                <a:cxn ang="0">
                  <a:pos x="182" y="11"/>
                </a:cxn>
                <a:cxn ang="0">
                  <a:pos x="167" y="11"/>
                </a:cxn>
                <a:cxn ang="0">
                  <a:pos x="203" y="0"/>
                </a:cxn>
                <a:cxn ang="0">
                  <a:pos x="232" y="0"/>
                </a:cxn>
              </a:cxnLst>
              <a:rect l="0" t="0" r="r" b="b"/>
              <a:pathLst>
                <a:path w="286" h="498">
                  <a:moveTo>
                    <a:pt x="232" y="0"/>
                  </a:moveTo>
                  <a:lnTo>
                    <a:pt x="254" y="18"/>
                  </a:lnTo>
                  <a:lnTo>
                    <a:pt x="268" y="47"/>
                  </a:lnTo>
                  <a:lnTo>
                    <a:pt x="262" y="76"/>
                  </a:lnTo>
                  <a:lnTo>
                    <a:pt x="243" y="76"/>
                  </a:lnTo>
                  <a:lnTo>
                    <a:pt x="248" y="52"/>
                  </a:lnTo>
                  <a:lnTo>
                    <a:pt x="232" y="30"/>
                  </a:lnTo>
                  <a:lnTo>
                    <a:pt x="215" y="23"/>
                  </a:lnTo>
                  <a:lnTo>
                    <a:pt x="189" y="30"/>
                  </a:lnTo>
                  <a:lnTo>
                    <a:pt x="200" y="54"/>
                  </a:lnTo>
                  <a:lnTo>
                    <a:pt x="203" y="76"/>
                  </a:lnTo>
                  <a:lnTo>
                    <a:pt x="200" y="95"/>
                  </a:lnTo>
                  <a:lnTo>
                    <a:pt x="172" y="102"/>
                  </a:lnTo>
                  <a:lnTo>
                    <a:pt x="143" y="96"/>
                  </a:lnTo>
                  <a:lnTo>
                    <a:pt x="138" y="82"/>
                  </a:lnTo>
                  <a:lnTo>
                    <a:pt x="107" y="120"/>
                  </a:lnTo>
                  <a:lnTo>
                    <a:pt x="90" y="162"/>
                  </a:lnTo>
                  <a:lnTo>
                    <a:pt x="65" y="216"/>
                  </a:lnTo>
                  <a:lnTo>
                    <a:pt x="48" y="264"/>
                  </a:lnTo>
                  <a:lnTo>
                    <a:pt x="41" y="310"/>
                  </a:lnTo>
                  <a:lnTo>
                    <a:pt x="47" y="334"/>
                  </a:lnTo>
                  <a:lnTo>
                    <a:pt x="76" y="364"/>
                  </a:lnTo>
                  <a:lnTo>
                    <a:pt x="135" y="390"/>
                  </a:lnTo>
                  <a:lnTo>
                    <a:pt x="167" y="402"/>
                  </a:lnTo>
                  <a:lnTo>
                    <a:pt x="200" y="408"/>
                  </a:lnTo>
                  <a:lnTo>
                    <a:pt x="248" y="430"/>
                  </a:lnTo>
                  <a:lnTo>
                    <a:pt x="284" y="444"/>
                  </a:lnTo>
                  <a:lnTo>
                    <a:pt x="286" y="472"/>
                  </a:lnTo>
                  <a:lnTo>
                    <a:pt x="268" y="492"/>
                  </a:lnTo>
                  <a:lnTo>
                    <a:pt x="246" y="498"/>
                  </a:lnTo>
                  <a:lnTo>
                    <a:pt x="214" y="480"/>
                  </a:lnTo>
                  <a:lnTo>
                    <a:pt x="138" y="436"/>
                  </a:lnTo>
                  <a:lnTo>
                    <a:pt x="76" y="406"/>
                  </a:lnTo>
                  <a:lnTo>
                    <a:pt x="33" y="372"/>
                  </a:lnTo>
                  <a:lnTo>
                    <a:pt x="4" y="342"/>
                  </a:lnTo>
                  <a:lnTo>
                    <a:pt x="0" y="306"/>
                  </a:lnTo>
                  <a:lnTo>
                    <a:pt x="16" y="258"/>
                  </a:lnTo>
                  <a:lnTo>
                    <a:pt x="48" y="186"/>
                  </a:lnTo>
                  <a:lnTo>
                    <a:pt x="80" y="126"/>
                  </a:lnTo>
                  <a:lnTo>
                    <a:pt x="117" y="65"/>
                  </a:lnTo>
                  <a:lnTo>
                    <a:pt x="182" y="11"/>
                  </a:lnTo>
                  <a:lnTo>
                    <a:pt x="167" y="11"/>
                  </a:lnTo>
                  <a:lnTo>
                    <a:pt x="203" y="0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" name="Freeform 11"/>
            <p:cNvSpPr>
              <a:spLocks/>
            </p:cNvSpPr>
            <p:nvPr/>
          </p:nvSpPr>
          <p:spPr bwMode="auto">
            <a:xfrm>
              <a:off x="6765" y="12080"/>
              <a:ext cx="150" cy="468"/>
            </a:xfrm>
            <a:custGeom>
              <a:avLst/>
              <a:gdLst/>
              <a:ahLst/>
              <a:cxnLst>
                <a:cxn ang="0">
                  <a:pos x="87" y="18"/>
                </a:cxn>
                <a:cxn ang="0">
                  <a:pos x="130" y="103"/>
                </a:cxn>
                <a:cxn ang="0">
                  <a:pos x="138" y="163"/>
                </a:cxn>
                <a:cxn ang="0">
                  <a:pos x="147" y="233"/>
                </a:cxn>
                <a:cxn ang="0">
                  <a:pos x="150" y="300"/>
                </a:cxn>
                <a:cxn ang="0">
                  <a:pos x="150" y="389"/>
                </a:cxn>
                <a:cxn ang="0">
                  <a:pos x="138" y="443"/>
                </a:cxn>
                <a:cxn ang="0">
                  <a:pos x="119" y="462"/>
                </a:cxn>
                <a:cxn ang="0">
                  <a:pos x="85" y="468"/>
                </a:cxn>
                <a:cxn ang="0">
                  <a:pos x="49" y="467"/>
                </a:cxn>
                <a:cxn ang="0">
                  <a:pos x="21" y="401"/>
                </a:cxn>
                <a:cxn ang="0">
                  <a:pos x="4" y="283"/>
                </a:cxn>
                <a:cxn ang="0">
                  <a:pos x="0" y="198"/>
                </a:cxn>
                <a:cxn ang="0">
                  <a:pos x="0" y="97"/>
                </a:cxn>
                <a:cxn ang="0">
                  <a:pos x="10" y="54"/>
                </a:cxn>
                <a:cxn ang="0">
                  <a:pos x="10" y="36"/>
                </a:cxn>
                <a:cxn ang="0">
                  <a:pos x="15" y="12"/>
                </a:cxn>
                <a:cxn ang="0">
                  <a:pos x="39" y="0"/>
                </a:cxn>
                <a:cxn ang="0">
                  <a:pos x="59" y="0"/>
                </a:cxn>
                <a:cxn ang="0">
                  <a:pos x="87" y="18"/>
                </a:cxn>
              </a:cxnLst>
              <a:rect l="0" t="0" r="r" b="b"/>
              <a:pathLst>
                <a:path w="150" h="468">
                  <a:moveTo>
                    <a:pt x="87" y="18"/>
                  </a:moveTo>
                  <a:lnTo>
                    <a:pt x="130" y="103"/>
                  </a:lnTo>
                  <a:lnTo>
                    <a:pt x="138" y="163"/>
                  </a:lnTo>
                  <a:lnTo>
                    <a:pt x="147" y="233"/>
                  </a:lnTo>
                  <a:lnTo>
                    <a:pt x="150" y="300"/>
                  </a:lnTo>
                  <a:lnTo>
                    <a:pt x="150" y="389"/>
                  </a:lnTo>
                  <a:lnTo>
                    <a:pt x="138" y="443"/>
                  </a:lnTo>
                  <a:lnTo>
                    <a:pt x="119" y="462"/>
                  </a:lnTo>
                  <a:lnTo>
                    <a:pt x="85" y="468"/>
                  </a:lnTo>
                  <a:lnTo>
                    <a:pt x="49" y="467"/>
                  </a:lnTo>
                  <a:lnTo>
                    <a:pt x="21" y="401"/>
                  </a:lnTo>
                  <a:lnTo>
                    <a:pt x="4" y="283"/>
                  </a:lnTo>
                  <a:lnTo>
                    <a:pt x="0" y="198"/>
                  </a:lnTo>
                  <a:lnTo>
                    <a:pt x="0" y="97"/>
                  </a:lnTo>
                  <a:lnTo>
                    <a:pt x="10" y="54"/>
                  </a:lnTo>
                  <a:lnTo>
                    <a:pt x="10" y="36"/>
                  </a:lnTo>
                  <a:lnTo>
                    <a:pt x="15" y="12"/>
                  </a:lnTo>
                  <a:lnTo>
                    <a:pt x="39" y="0"/>
                  </a:lnTo>
                  <a:lnTo>
                    <a:pt x="59" y="0"/>
                  </a:lnTo>
                  <a:lnTo>
                    <a:pt x="87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" name="Freeform 12"/>
            <p:cNvSpPr>
              <a:spLocks/>
            </p:cNvSpPr>
            <p:nvPr/>
          </p:nvSpPr>
          <p:spPr bwMode="auto">
            <a:xfrm>
              <a:off x="6835" y="12092"/>
              <a:ext cx="228" cy="360"/>
            </a:xfrm>
            <a:custGeom>
              <a:avLst/>
              <a:gdLst/>
              <a:ahLst/>
              <a:cxnLst>
                <a:cxn ang="0">
                  <a:pos x="59" y="7"/>
                </a:cxn>
                <a:cxn ang="0">
                  <a:pos x="157" y="48"/>
                </a:cxn>
                <a:cxn ang="0">
                  <a:pos x="216" y="107"/>
                </a:cxn>
                <a:cxn ang="0">
                  <a:pos x="228" y="126"/>
                </a:cxn>
                <a:cxn ang="0">
                  <a:pos x="205" y="185"/>
                </a:cxn>
                <a:cxn ang="0">
                  <a:pos x="171" y="221"/>
                </a:cxn>
                <a:cxn ang="0">
                  <a:pos x="131" y="246"/>
                </a:cxn>
                <a:cxn ang="0">
                  <a:pos x="109" y="261"/>
                </a:cxn>
                <a:cxn ang="0">
                  <a:pos x="71" y="270"/>
                </a:cxn>
                <a:cxn ang="0">
                  <a:pos x="69" y="285"/>
                </a:cxn>
                <a:cxn ang="0">
                  <a:pos x="98" y="300"/>
                </a:cxn>
                <a:cxn ang="0">
                  <a:pos x="139" y="312"/>
                </a:cxn>
                <a:cxn ang="0">
                  <a:pos x="179" y="336"/>
                </a:cxn>
                <a:cxn ang="0">
                  <a:pos x="163" y="354"/>
                </a:cxn>
                <a:cxn ang="0">
                  <a:pos x="146" y="360"/>
                </a:cxn>
                <a:cxn ang="0">
                  <a:pos x="123" y="333"/>
                </a:cxn>
                <a:cxn ang="0">
                  <a:pos x="87" y="318"/>
                </a:cxn>
                <a:cxn ang="0">
                  <a:pos x="59" y="306"/>
                </a:cxn>
                <a:cxn ang="0">
                  <a:pos x="59" y="282"/>
                </a:cxn>
                <a:cxn ang="0">
                  <a:pos x="63" y="257"/>
                </a:cxn>
                <a:cxn ang="0">
                  <a:pos x="81" y="246"/>
                </a:cxn>
                <a:cxn ang="0">
                  <a:pos x="139" y="221"/>
                </a:cxn>
                <a:cxn ang="0">
                  <a:pos x="171" y="180"/>
                </a:cxn>
                <a:cxn ang="0">
                  <a:pos x="194" y="139"/>
                </a:cxn>
                <a:cxn ang="0">
                  <a:pos x="189" y="119"/>
                </a:cxn>
                <a:cxn ang="0">
                  <a:pos x="171" y="95"/>
                </a:cxn>
                <a:cxn ang="0">
                  <a:pos x="128" y="61"/>
                </a:cxn>
                <a:cxn ang="0">
                  <a:pos x="77" y="48"/>
                </a:cxn>
                <a:cxn ang="0">
                  <a:pos x="42" y="47"/>
                </a:cxn>
                <a:cxn ang="0">
                  <a:pos x="12" y="47"/>
                </a:cxn>
                <a:cxn ang="0">
                  <a:pos x="0" y="24"/>
                </a:cxn>
                <a:cxn ang="0">
                  <a:pos x="12" y="0"/>
                </a:cxn>
                <a:cxn ang="0">
                  <a:pos x="59" y="7"/>
                </a:cxn>
              </a:cxnLst>
              <a:rect l="0" t="0" r="r" b="b"/>
              <a:pathLst>
                <a:path w="228" h="360">
                  <a:moveTo>
                    <a:pt x="59" y="7"/>
                  </a:moveTo>
                  <a:lnTo>
                    <a:pt x="157" y="48"/>
                  </a:lnTo>
                  <a:lnTo>
                    <a:pt x="216" y="107"/>
                  </a:lnTo>
                  <a:lnTo>
                    <a:pt x="228" y="126"/>
                  </a:lnTo>
                  <a:lnTo>
                    <a:pt x="205" y="185"/>
                  </a:lnTo>
                  <a:lnTo>
                    <a:pt x="171" y="221"/>
                  </a:lnTo>
                  <a:lnTo>
                    <a:pt x="131" y="246"/>
                  </a:lnTo>
                  <a:lnTo>
                    <a:pt x="109" y="261"/>
                  </a:lnTo>
                  <a:lnTo>
                    <a:pt x="71" y="270"/>
                  </a:lnTo>
                  <a:lnTo>
                    <a:pt x="69" y="285"/>
                  </a:lnTo>
                  <a:lnTo>
                    <a:pt x="98" y="300"/>
                  </a:lnTo>
                  <a:lnTo>
                    <a:pt x="139" y="312"/>
                  </a:lnTo>
                  <a:lnTo>
                    <a:pt x="179" y="336"/>
                  </a:lnTo>
                  <a:lnTo>
                    <a:pt x="163" y="354"/>
                  </a:lnTo>
                  <a:lnTo>
                    <a:pt x="146" y="360"/>
                  </a:lnTo>
                  <a:lnTo>
                    <a:pt x="123" y="333"/>
                  </a:lnTo>
                  <a:lnTo>
                    <a:pt x="87" y="318"/>
                  </a:lnTo>
                  <a:lnTo>
                    <a:pt x="59" y="306"/>
                  </a:lnTo>
                  <a:lnTo>
                    <a:pt x="59" y="282"/>
                  </a:lnTo>
                  <a:lnTo>
                    <a:pt x="63" y="257"/>
                  </a:lnTo>
                  <a:lnTo>
                    <a:pt x="81" y="246"/>
                  </a:lnTo>
                  <a:lnTo>
                    <a:pt x="139" y="221"/>
                  </a:lnTo>
                  <a:lnTo>
                    <a:pt x="171" y="180"/>
                  </a:lnTo>
                  <a:lnTo>
                    <a:pt x="194" y="139"/>
                  </a:lnTo>
                  <a:lnTo>
                    <a:pt x="189" y="119"/>
                  </a:lnTo>
                  <a:lnTo>
                    <a:pt x="171" y="95"/>
                  </a:lnTo>
                  <a:lnTo>
                    <a:pt x="128" y="61"/>
                  </a:lnTo>
                  <a:lnTo>
                    <a:pt x="77" y="48"/>
                  </a:lnTo>
                  <a:lnTo>
                    <a:pt x="42" y="47"/>
                  </a:lnTo>
                  <a:lnTo>
                    <a:pt x="12" y="47"/>
                  </a:lnTo>
                  <a:lnTo>
                    <a:pt x="0" y="24"/>
                  </a:lnTo>
                  <a:lnTo>
                    <a:pt x="12" y="0"/>
                  </a:lnTo>
                  <a:lnTo>
                    <a:pt x="59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" name="Freeform 13"/>
            <p:cNvSpPr>
              <a:spLocks/>
            </p:cNvSpPr>
            <p:nvPr/>
          </p:nvSpPr>
          <p:spPr bwMode="auto">
            <a:xfrm>
              <a:off x="6853" y="12500"/>
              <a:ext cx="277" cy="582"/>
            </a:xfrm>
            <a:custGeom>
              <a:avLst/>
              <a:gdLst/>
              <a:ahLst/>
              <a:cxnLst>
                <a:cxn ang="0">
                  <a:pos x="264" y="573"/>
                </a:cxn>
                <a:cxn ang="0">
                  <a:pos x="277" y="543"/>
                </a:cxn>
                <a:cxn ang="0">
                  <a:pos x="264" y="528"/>
                </a:cxn>
                <a:cxn ang="0">
                  <a:pos x="204" y="525"/>
                </a:cxn>
                <a:cxn ang="0">
                  <a:pos x="163" y="531"/>
                </a:cxn>
                <a:cxn ang="0">
                  <a:pos x="141" y="543"/>
                </a:cxn>
                <a:cxn ang="0">
                  <a:pos x="145" y="516"/>
                </a:cxn>
                <a:cxn ang="0">
                  <a:pos x="167" y="474"/>
                </a:cxn>
                <a:cxn ang="0">
                  <a:pos x="185" y="408"/>
                </a:cxn>
                <a:cxn ang="0">
                  <a:pos x="199" y="351"/>
                </a:cxn>
                <a:cxn ang="0">
                  <a:pos x="188" y="288"/>
                </a:cxn>
                <a:cxn ang="0">
                  <a:pos x="171" y="219"/>
                </a:cxn>
                <a:cxn ang="0">
                  <a:pos x="139" y="141"/>
                </a:cxn>
                <a:cxn ang="0">
                  <a:pos x="92" y="71"/>
                </a:cxn>
                <a:cxn ang="0">
                  <a:pos x="53" y="18"/>
                </a:cxn>
                <a:cxn ang="0">
                  <a:pos x="31" y="0"/>
                </a:cxn>
                <a:cxn ang="0">
                  <a:pos x="6" y="0"/>
                </a:cxn>
                <a:cxn ang="0">
                  <a:pos x="0" y="42"/>
                </a:cxn>
                <a:cxn ang="0">
                  <a:pos x="17" y="67"/>
                </a:cxn>
                <a:cxn ang="0">
                  <a:pos x="74" y="125"/>
                </a:cxn>
                <a:cxn ang="0">
                  <a:pos x="125" y="198"/>
                </a:cxn>
                <a:cxn ang="0">
                  <a:pos x="158" y="273"/>
                </a:cxn>
                <a:cxn ang="0">
                  <a:pos x="163" y="324"/>
                </a:cxn>
                <a:cxn ang="0">
                  <a:pos x="161" y="360"/>
                </a:cxn>
                <a:cxn ang="0">
                  <a:pos x="147" y="441"/>
                </a:cxn>
                <a:cxn ang="0">
                  <a:pos x="128" y="507"/>
                </a:cxn>
                <a:cxn ang="0">
                  <a:pos x="113" y="546"/>
                </a:cxn>
                <a:cxn ang="0">
                  <a:pos x="109" y="570"/>
                </a:cxn>
                <a:cxn ang="0">
                  <a:pos x="125" y="570"/>
                </a:cxn>
                <a:cxn ang="0">
                  <a:pos x="150" y="561"/>
                </a:cxn>
                <a:cxn ang="0">
                  <a:pos x="158" y="564"/>
                </a:cxn>
                <a:cxn ang="0">
                  <a:pos x="210" y="567"/>
                </a:cxn>
                <a:cxn ang="0">
                  <a:pos x="249" y="582"/>
                </a:cxn>
                <a:cxn ang="0">
                  <a:pos x="264" y="573"/>
                </a:cxn>
              </a:cxnLst>
              <a:rect l="0" t="0" r="r" b="b"/>
              <a:pathLst>
                <a:path w="277" h="582">
                  <a:moveTo>
                    <a:pt x="264" y="573"/>
                  </a:moveTo>
                  <a:lnTo>
                    <a:pt x="277" y="543"/>
                  </a:lnTo>
                  <a:lnTo>
                    <a:pt x="264" y="528"/>
                  </a:lnTo>
                  <a:lnTo>
                    <a:pt x="204" y="525"/>
                  </a:lnTo>
                  <a:lnTo>
                    <a:pt x="163" y="531"/>
                  </a:lnTo>
                  <a:lnTo>
                    <a:pt x="141" y="543"/>
                  </a:lnTo>
                  <a:lnTo>
                    <a:pt x="145" y="516"/>
                  </a:lnTo>
                  <a:lnTo>
                    <a:pt x="167" y="474"/>
                  </a:lnTo>
                  <a:lnTo>
                    <a:pt x="185" y="408"/>
                  </a:lnTo>
                  <a:lnTo>
                    <a:pt x="199" y="351"/>
                  </a:lnTo>
                  <a:lnTo>
                    <a:pt x="188" y="288"/>
                  </a:lnTo>
                  <a:lnTo>
                    <a:pt x="171" y="219"/>
                  </a:lnTo>
                  <a:lnTo>
                    <a:pt x="139" y="141"/>
                  </a:lnTo>
                  <a:lnTo>
                    <a:pt x="92" y="71"/>
                  </a:lnTo>
                  <a:lnTo>
                    <a:pt x="53" y="18"/>
                  </a:lnTo>
                  <a:lnTo>
                    <a:pt x="31" y="0"/>
                  </a:lnTo>
                  <a:lnTo>
                    <a:pt x="6" y="0"/>
                  </a:lnTo>
                  <a:lnTo>
                    <a:pt x="0" y="42"/>
                  </a:lnTo>
                  <a:lnTo>
                    <a:pt x="17" y="67"/>
                  </a:lnTo>
                  <a:lnTo>
                    <a:pt x="74" y="125"/>
                  </a:lnTo>
                  <a:lnTo>
                    <a:pt x="125" y="198"/>
                  </a:lnTo>
                  <a:lnTo>
                    <a:pt x="158" y="273"/>
                  </a:lnTo>
                  <a:lnTo>
                    <a:pt x="163" y="324"/>
                  </a:lnTo>
                  <a:lnTo>
                    <a:pt x="161" y="360"/>
                  </a:lnTo>
                  <a:lnTo>
                    <a:pt x="147" y="441"/>
                  </a:lnTo>
                  <a:lnTo>
                    <a:pt x="128" y="507"/>
                  </a:lnTo>
                  <a:lnTo>
                    <a:pt x="113" y="546"/>
                  </a:lnTo>
                  <a:lnTo>
                    <a:pt x="109" y="570"/>
                  </a:lnTo>
                  <a:lnTo>
                    <a:pt x="125" y="570"/>
                  </a:lnTo>
                  <a:lnTo>
                    <a:pt x="150" y="561"/>
                  </a:lnTo>
                  <a:lnTo>
                    <a:pt x="158" y="564"/>
                  </a:lnTo>
                  <a:lnTo>
                    <a:pt x="210" y="567"/>
                  </a:lnTo>
                  <a:lnTo>
                    <a:pt x="249" y="582"/>
                  </a:lnTo>
                  <a:lnTo>
                    <a:pt x="264" y="57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" name="Freeform 14"/>
            <p:cNvSpPr>
              <a:spLocks/>
            </p:cNvSpPr>
            <p:nvPr/>
          </p:nvSpPr>
          <p:spPr bwMode="auto">
            <a:xfrm>
              <a:off x="6678" y="12499"/>
              <a:ext cx="187" cy="592"/>
            </a:xfrm>
            <a:custGeom>
              <a:avLst/>
              <a:gdLst/>
              <a:ahLst/>
              <a:cxnLst>
                <a:cxn ang="0">
                  <a:pos x="165" y="18"/>
                </a:cxn>
                <a:cxn ang="0">
                  <a:pos x="168" y="54"/>
                </a:cxn>
                <a:cxn ang="0">
                  <a:pos x="144" y="116"/>
                </a:cxn>
                <a:cxn ang="0">
                  <a:pos x="117" y="222"/>
                </a:cxn>
                <a:cxn ang="0">
                  <a:pos x="92" y="284"/>
                </a:cxn>
                <a:cxn ang="0">
                  <a:pos x="81" y="343"/>
                </a:cxn>
                <a:cxn ang="0">
                  <a:pos x="84" y="379"/>
                </a:cxn>
                <a:cxn ang="0">
                  <a:pos x="108" y="415"/>
                </a:cxn>
                <a:cxn ang="0">
                  <a:pos x="135" y="469"/>
                </a:cxn>
                <a:cxn ang="0">
                  <a:pos x="181" y="520"/>
                </a:cxn>
                <a:cxn ang="0">
                  <a:pos x="187" y="541"/>
                </a:cxn>
                <a:cxn ang="0">
                  <a:pos x="170" y="547"/>
                </a:cxn>
                <a:cxn ang="0">
                  <a:pos x="129" y="553"/>
                </a:cxn>
                <a:cxn ang="0">
                  <a:pos x="97" y="568"/>
                </a:cxn>
                <a:cxn ang="0">
                  <a:pos x="54" y="592"/>
                </a:cxn>
                <a:cxn ang="0">
                  <a:pos x="16" y="580"/>
                </a:cxn>
                <a:cxn ang="0">
                  <a:pos x="0" y="565"/>
                </a:cxn>
                <a:cxn ang="0">
                  <a:pos x="20" y="547"/>
                </a:cxn>
                <a:cxn ang="0">
                  <a:pos x="86" y="535"/>
                </a:cxn>
                <a:cxn ang="0">
                  <a:pos x="128" y="529"/>
                </a:cxn>
                <a:cxn ang="0">
                  <a:pos x="135" y="514"/>
                </a:cxn>
                <a:cxn ang="0">
                  <a:pos x="118" y="486"/>
                </a:cxn>
                <a:cxn ang="0">
                  <a:pos x="96" y="445"/>
                </a:cxn>
                <a:cxn ang="0">
                  <a:pos x="70" y="414"/>
                </a:cxn>
                <a:cxn ang="0">
                  <a:pos x="52" y="352"/>
                </a:cxn>
                <a:cxn ang="0">
                  <a:pos x="52" y="319"/>
                </a:cxn>
                <a:cxn ang="0">
                  <a:pos x="70" y="228"/>
                </a:cxn>
                <a:cxn ang="0">
                  <a:pos x="90" y="138"/>
                </a:cxn>
                <a:cxn ang="0">
                  <a:pos x="106" y="56"/>
                </a:cxn>
                <a:cxn ang="0">
                  <a:pos x="129" y="0"/>
                </a:cxn>
                <a:cxn ang="0">
                  <a:pos x="144" y="0"/>
                </a:cxn>
                <a:cxn ang="0">
                  <a:pos x="165" y="18"/>
                </a:cxn>
              </a:cxnLst>
              <a:rect l="0" t="0" r="r" b="b"/>
              <a:pathLst>
                <a:path w="187" h="592">
                  <a:moveTo>
                    <a:pt x="165" y="18"/>
                  </a:moveTo>
                  <a:lnTo>
                    <a:pt x="168" y="54"/>
                  </a:lnTo>
                  <a:lnTo>
                    <a:pt x="144" y="116"/>
                  </a:lnTo>
                  <a:lnTo>
                    <a:pt x="117" y="222"/>
                  </a:lnTo>
                  <a:lnTo>
                    <a:pt x="92" y="284"/>
                  </a:lnTo>
                  <a:lnTo>
                    <a:pt x="81" y="343"/>
                  </a:lnTo>
                  <a:lnTo>
                    <a:pt x="84" y="379"/>
                  </a:lnTo>
                  <a:lnTo>
                    <a:pt x="108" y="415"/>
                  </a:lnTo>
                  <a:lnTo>
                    <a:pt x="135" y="469"/>
                  </a:lnTo>
                  <a:lnTo>
                    <a:pt x="181" y="520"/>
                  </a:lnTo>
                  <a:lnTo>
                    <a:pt x="187" y="541"/>
                  </a:lnTo>
                  <a:lnTo>
                    <a:pt x="170" y="547"/>
                  </a:lnTo>
                  <a:lnTo>
                    <a:pt x="129" y="553"/>
                  </a:lnTo>
                  <a:lnTo>
                    <a:pt x="97" y="568"/>
                  </a:lnTo>
                  <a:lnTo>
                    <a:pt x="54" y="592"/>
                  </a:lnTo>
                  <a:lnTo>
                    <a:pt x="16" y="580"/>
                  </a:lnTo>
                  <a:lnTo>
                    <a:pt x="0" y="565"/>
                  </a:lnTo>
                  <a:lnTo>
                    <a:pt x="20" y="547"/>
                  </a:lnTo>
                  <a:lnTo>
                    <a:pt x="86" y="535"/>
                  </a:lnTo>
                  <a:lnTo>
                    <a:pt x="128" y="529"/>
                  </a:lnTo>
                  <a:lnTo>
                    <a:pt x="135" y="514"/>
                  </a:lnTo>
                  <a:lnTo>
                    <a:pt x="118" y="486"/>
                  </a:lnTo>
                  <a:lnTo>
                    <a:pt x="96" y="445"/>
                  </a:lnTo>
                  <a:lnTo>
                    <a:pt x="70" y="414"/>
                  </a:lnTo>
                  <a:lnTo>
                    <a:pt x="52" y="352"/>
                  </a:lnTo>
                  <a:lnTo>
                    <a:pt x="52" y="319"/>
                  </a:lnTo>
                  <a:lnTo>
                    <a:pt x="70" y="228"/>
                  </a:lnTo>
                  <a:lnTo>
                    <a:pt x="90" y="138"/>
                  </a:lnTo>
                  <a:lnTo>
                    <a:pt x="106" y="56"/>
                  </a:lnTo>
                  <a:lnTo>
                    <a:pt x="129" y="0"/>
                  </a:lnTo>
                  <a:lnTo>
                    <a:pt x="144" y="0"/>
                  </a:lnTo>
                  <a:lnTo>
                    <a:pt x="165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24268205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ctrTitle"/>
          </p:nvPr>
        </p:nvSpPr>
        <p:spPr>
          <a:xfrm>
            <a:off x="684213" y="692150"/>
            <a:ext cx="7772400" cy="1539875"/>
          </a:xfrm>
          <a:ln/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es-CL" b="1">
                <a:solidFill>
                  <a:srgbClr val="FF0000"/>
                </a:solidFill>
              </a:rPr>
              <a:t>COMPRENSIÓN</a:t>
            </a: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5295900" y="2292350"/>
            <a:ext cx="4699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s-CL" sz="1200"/>
          </a:p>
          <a:p>
            <a:endParaRPr lang="es-CL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5511800" y="2508250"/>
            <a:ext cx="1652588" cy="149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s-CL" sz="1200"/>
          </a:p>
          <a:p>
            <a:endParaRPr lang="es-CL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539750" y="3213100"/>
            <a:ext cx="1168400" cy="2338388"/>
            <a:chOff x="6496" y="11548"/>
            <a:chExt cx="634" cy="1543"/>
          </a:xfrm>
        </p:grpSpPr>
        <p:sp>
          <p:nvSpPr>
            <p:cNvPr id="17417" name="Freeform 9"/>
            <p:cNvSpPr>
              <a:spLocks/>
            </p:cNvSpPr>
            <p:nvPr/>
          </p:nvSpPr>
          <p:spPr bwMode="auto">
            <a:xfrm>
              <a:off x="6698" y="11745"/>
              <a:ext cx="248" cy="312"/>
            </a:xfrm>
            <a:custGeom>
              <a:avLst/>
              <a:gdLst/>
              <a:ahLst/>
              <a:cxnLst>
                <a:cxn ang="0">
                  <a:pos x="77" y="17"/>
                </a:cxn>
                <a:cxn ang="0">
                  <a:pos x="108" y="41"/>
                </a:cxn>
                <a:cxn ang="0">
                  <a:pos x="130" y="72"/>
                </a:cxn>
                <a:cxn ang="0">
                  <a:pos x="140" y="83"/>
                </a:cxn>
                <a:cxn ang="0">
                  <a:pos x="162" y="139"/>
                </a:cxn>
                <a:cxn ang="0">
                  <a:pos x="248" y="149"/>
                </a:cxn>
                <a:cxn ang="0">
                  <a:pos x="245" y="173"/>
                </a:cxn>
                <a:cxn ang="0">
                  <a:pos x="169" y="167"/>
                </a:cxn>
                <a:cxn ang="0">
                  <a:pos x="172" y="221"/>
                </a:cxn>
                <a:cxn ang="0">
                  <a:pos x="163" y="264"/>
                </a:cxn>
                <a:cxn ang="0">
                  <a:pos x="148" y="299"/>
                </a:cxn>
                <a:cxn ang="0">
                  <a:pos x="115" y="312"/>
                </a:cxn>
                <a:cxn ang="0">
                  <a:pos x="83" y="312"/>
                </a:cxn>
                <a:cxn ang="0">
                  <a:pos x="32" y="245"/>
                </a:cxn>
                <a:cxn ang="0">
                  <a:pos x="5" y="139"/>
                </a:cxn>
                <a:cxn ang="0">
                  <a:pos x="0" y="77"/>
                </a:cxn>
                <a:cxn ang="0">
                  <a:pos x="13" y="23"/>
                </a:cxn>
                <a:cxn ang="0">
                  <a:pos x="29" y="5"/>
                </a:cxn>
                <a:cxn ang="0">
                  <a:pos x="50" y="0"/>
                </a:cxn>
                <a:cxn ang="0">
                  <a:pos x="77" y="17"/>
                </a:cxn>
              </a:cxnLst>
              <a:rect l="0" t="0" r="r" b="b"/>
              <a:pathLst>
                <a:path w="248" h="312">
                  <a:moveTo>
                    <a:pt x="77" y="17"/>
                  </a:moveTo>
                  <a:lnTo>
                    <a:pt x="108" y="41"/>
                  </a:lnTo>
                  <a:lnTo>
                    <a:pt x="130" y="72"/>
                  </a:lnTo>
                  <a:lnTo>
                    <a:pt x="140" y="83"/>
                  </a:lnTo>
                  <a:lnTo>
                    <a:pt x="162" y="139"/>
                  </a:lnTo>
                  <a:lnTo>
                    <a:pt x="248" y="149"/>
                  </a:lnTo>
                  <a:lnTo>
                    <a:pt x="245" y="173"/>
                  </a:lnTo>
                  <a:lnTo>
                    <a:pt x="169" y="167"/>
                  </a:lnTo>
                  <a:lnTo>
                    <a:pt x="172" y="221"/>
                  </a:lnTo>
                  <a:lnTo>
                    <a:pt x="163" y="264"/>
                  </a:lnTo>
                  <a:lnTo>
                    <a:pt x="148" y="299"/>
                  </a:lnTo>
                  <a:lnTo>
                    <a:pt x="115" y="312"/>
                  </a:lnTo>
                  <a:lnTo>
                    <a:pt x="83" y="312"/>
                  </a:lnTo>
                  <a:lnTo>
                    <a:pt x="32" y="245"/>
                  </a:lnTo>
                  <a:lnTo>
                    <a:pt x="5" y="139"/>
                  </a:lnTo>
                  <a:lnTo>
                    <a:pt x="0" y="77"/>
                  </a:lnTo>
                  <a:lnTo>
                    <a:pt x="13" y="23"/>
                  </a:lnTo>
                  <a:lnTo>
                    <a:pt x="29" y="5"/>
                  </a:lnTo>
                  <a:lnTo>
                    <a:pt x="50" y="0"/>
                  </a:lnTo>
                  <a:lnTo>
                    <a:pt x="77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418" name="Freeform 10"/>
            <p:cNvSpPr>
              <a:spLocks/>
            </p:cNvSpPr>
            <p:nvPr/>
          </p:nvSpPr>
          <p:spPr bwMode="auto">
            <a:xfrm>
              <a:off x="6496" y="11667"/>
              <a:ext cx="286" cy="498"/>
            </a:xfrm>
            <a:custGeom>
              <a:avLst/>
              <a:gdLst/>
              <a:ahLst/>
              <a:cxnLst>
                <a:cxn ang="0">
                  <a:pos x="232" y="0"/>
                </a:cxn>
                <a:cxn ang="0">
                  <a:pos x="254" y="18"/>
                </a:cxn>
                <a:cxn ang="0">
                  <a:pos x="268" y="47"/>
                </a:cxn>
                <a:cxn ang="0">
                  <a:pos x="262" y="76"/>
                </a:cxn>
                <a:cxn ang="0">
                  <a:pos x="243" y="76"/>
                </a:cxn>
                <a:cxn ang="0">
                  <a:pos x="248" y="52"/>
                </a:cxn>
                <a:cxn ang="0">
                  <a:pos x="232" y="30"/>
                </a:cxn>
                <a:cxn ang="0">
                  <a:pos x="215" y="23"/>
                </a:cxn>
                <a:cxn ang="0">
                  <a:pos x="189" y="30"/>
                </a:cxn>
                <a:cxn ang="0">
                  <a:pos x="200" y="54"/>
                </a:cxn>
                <a:cxn ang="0">
                  <a:pos x="203" y="76"/>
                </a:cxn>
                <a:cxn ang="0">
                  <a:pos x="200" y="95"/>
                </a:cxn>
                <a:cxn ang="0">
                  <a:pos x="172" y="102"/>
                </a:cxn>
                <a:cxn ang="0">
                  <a:pos x="143" y="96"/>
                </a:cxn>
                <a:cxn ang="0">
                  <a:pos x="138" y="82"/>
                </a:cxn>
                <a:cxn ang="0">
                  <a:pos x="107" y="120"/>
                </a:cxn>
                <a:cxn ang="0">
                  <a:pos x="90" y="162"/>
                </a:cxn>
                <a:cxn ang="0">
                  <a:pos x="65" y="216"/>
                </a:cxn>
                <a:cxn ang="0">
                  <a:pos x="48" y="264"/>
                </a:cxn>
                <a:cxn ang="0">
                  <a:pos x="41" y="310"/>
                </a:cxn>
                <a:cxn ang="0">
                  <a:pos x="47" y="334"/>
                </a:cxn>
                <a:cxn ang="0">
                  <a:pos x="76" y="364"/>
                </a:cxn>
                <a:cxn ang="0">
                  <a:pos x="135" y="390"/>
                </a:cxn>
                <a:cxn ang="0">
                  <a:pos x="167" y="402"/>
                </a:cxn>
                <a:cxn ang="0">
                  <a:pos x="200" y="408"/>
                </a:cxn>
                <a:cxn ang="0">
                  <a:pos x="248" y="430"/>
                </a:cxn>
                <a:cxn ang="0">
                  <a:pos x="284" y="444"/>
                </a:cxn>
                <a:cxn ang="0">
                  <a:pos x="286" y="472"/>
                </a:cxn>
                <a:cxn ang="0">
                  <a:pos x="268" y="492"/>
                </a:cxn>
                <a:cxn ang="0">
                  <a:pos x="246" y="498"/>
                </a:cxn>
                <a:cxn ang="0">
                  <a:pos x="214" y="480"/>
                </a:cxn>
                <a:cxn ang="0">
                  <a:pos x="138" y="436"/>
                </a:cxn>
                <a:cxn ang="0">
                  <a:pos x="76" y="406"/>
                </a:cxn>
                <a:cxn ang="0">
                  <a:pos x="33" y="372"/>
                </a:cxn>
                <a:cxn ang="0">
                  <a:pos x="4" y="342"/>
                </a:cxn>
                <a:cxn ang="0">
                  <a:pos x="0" y="306"/>
                </a:cxn>
                <a:cxn ang="0">
                  <a:pos x="16" y="258"/>
                </a:cxn>
                <a:cxn ang="0">
                  <a:pos x="48" y="186"/>
                </a:cxn>
                <a:cxn ang="0">
                  <a:pos x="80" y="126"/>
                </a:cxn>
                <a:cxn ang="0">
                  <a:pos x="117" y="65"/>
                </a:cxn>
                <a:cxn ang="0">
                  <a:pos x="182" y="11"/>
                </a:cxn>
                <a:cxn ang="0">
                  <a:pos x="167" y="11"/>
                </a:cxn>
                <a:cxn ang="0">
                  <a:pos x="203" y="0"/>
                </a:cxn>
                <a:cxn ang="0">
                  <a:pos x="232" y="0"/>
                </a:cxn>
              </a:cxnLst>
              <a:rect l="0" t="0" r="r" b="b"/>
              <a:pathLst>
                <a:path w="286" h="498">
                  <a:moveTo>
                    <a:pt x="232" y="0"/>
                  </a:moveTo>
                  <a:lnTo>
                    <a:pt x="254" y="18"/>
                  </a:lnTo>
                  <a:lnTo>
                    <a:pt x="268" y="47"/>
                  </a:lnTo>
                  <a:lnTo>
                    <a:pt x="262" y="76"/>
                  </a:lnTo>
                  <a:lnTo>
                    <a:pt x="243" y="76"/>
                  </a:lnTo>
                  <a:lnTo>
                    <a:pt x="248" y="52"/>
                  </a:lnTo>
                  <a:lnTo>
                    <a:pt x="232" y="30"/>
                  </a:lnTo>
                  <a:lnTo>
                    <a:pt x="215" y="23"/>
                  </a:lnTo>
                  <a:lnTo>
                    <a:pt x="189" y="30"/>
                  </a:lnTo>
                  <a:lnTo>
                    <a:pt x="200" y="54"/>
                  </a:lnTo>
                  <a:lnTo>
                    <a:pt x="203" y="76"/>
                  </a:lnTo>
                  <a:lnTo>
                    <a:pt x="200" y="95"/>
                  </a:lnTo>
                  <a:lnTo>
                    <a:pt x="172" y="102"/>
                  </a:lnTo>
                  <a:lnTo>
                    <a:pt x="143" y="96"/>
                  </a:lnTo>
                  <a:lnTo>
                    <a:pt x="138" y="82"/>
                  </a:lnTo>
                  <a:lnTo>
                    <a:pt x="107" y="120"/>
                  </a:lnTo>
                  <a:lnTo>
                    <a:pt x="90" y="162"/>
                  </a:lnTo>
                  <a:lnTo>
                    <a:pt x="65" y="216"/>
                  </a:lnTo>
                  <a:lnTo>
                    <a:pt x="48" y="264"/>
                  </a:lnTo>
                  <a:lnTo>
                    <a:pt x="41" y="310"/>
                  </a:lnTo>
                  <a:lnTo>
                    <a:pt x="47" y="334"/>
                  </a:lnTo>
                  <a:lnTo>
                    <a:pt x="76" y="364"/>
                  </a:lnTo>
                  <a:lnTo>
                    <a:pt x="135" y="390"/>
                  </a:lnTo>
                  <a:lnTo>
                    <a:pt x="167" y="402"/>
                  </a:lnTo>
                  <a:lnTo>
                    <a:pt x="200" y="408"/>
                  </a:lnTo>
                  <a:lnTo>
                    <a:pt x="248" y="430"/>
                  </a:lnTo>
                  <a:lnTo>
                    <a:pt x="284" y="444"/>
                  </a:lnTo>
                  <a:lnTo>
                    <a:pt x="286" y="472"/>
                  </a:lnTo>
                  <a:lnTo>
                    <a:pt x="268" y="492"/>
                  </a:lnTo>
                  <a:lnTo>
                    <a:pt x="246" y="498"/>
                  </a:lnTo>
                  <a:lnTo>
                    <a:pt x="214" y="480"/>
                  </a:lnTo>
                  <a:lnTo>
                    <a:pt x="138" y="436"/>
                  </a:lnTo>
                  <a:lnTo>
                    <a:pt x="76" y="406"/>
                  </a:lnTo>
                  <a:lnTo>
                    <a:pt x="33" y="372"/>
                  </a:lnTo>
                  <a:lnTo>
                    <a:pt x="4" y="342"/>
                  </a:lnTo>
                  <a:lnTo>
                    <a:pt x="0" y="306"/>
                  </a:lnTo>
                  <a:lnTo>
                    <a:pt x="16" y="258"/>
                  </a:lnTo>
                  <a:lnTo>
                    <a:pt x="48" y="186"/>
                  </a:lnTo>
                  <a:lnTo>
                    <a:pt x="80" y="126"/>
                  </a:lnTo>
                  <a:lnTo>
                    <a:pt x="117" y="65"/>
                  </a:lnTo>
                  <a:lnTo>
                    <a:pt x="182" y="11"/>
                  </a:lnTo>
                  <a:lnTo>
                    <a:pt x="167" y="11"/>
                  </a:lnTo>
                  <a:lnTo>
                    <a:pt x="203" y="0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419" name="Freeform 11"/>
            <p:cNvSpPr>
              <a:spLocks/>
            </p:cNvSpPr>
            <p:nvPr/>
          </p:nvSpPr>
          <p:spPr bwMode="auto">
            <a:xfrm>
              <a:off x="6765" y="12080"/>
              <a:ext cx="150" cy="468"/>
            </a:xfrm>
            <a:custGeom>
              <a:avLst/>
              <a:gdLst/>
              <a:ahLst/>
              <a:cxnLst>
                <a:cxn ang="0">
                  <a:pos x="87" y="18"/>
                </a:cxn>
                <a:cxn ang="0">
                  <a:pos x="130" y="103"/>
                </a:cxn>
                <a:cxn ang="0">
                  <a:pos x="138" y="163"/>
                </a:cxn>
                <a:cxn ang="0">
                  <a:pos x="147" y="233"/>
                </a:cxn>
                <a:cxn ang="0">
                  <a:pos x="150" y="300"/>
                </a:cxn>
                <a:cxn ang="0">
                  <a:pos x="150" y="389"/>
                </a:cxn>
                <a:cxn ang="0">
                  <a:pos x="138" y="443"/>
                </a:cxn>
                <a:cxn ang="0">
                  <a:pos x="119" y="462"/>
                </a:cxn>
                <a:cxn ang="0">
                  <a:pos x="85" y="468"/>
                </a:cxn>
                <a:cxn ang="0">
                  <a:pos x="49" y="467"/>
                </a:cxn>
                <a:cxn ang="0">
                  <a:pos x="21" y="401"/>
                </a:cxn>
                <a:cxn ang="0">
                  <a:pos x="4" y="283"/>
                </a:cxn>
                <a:cxn ang="0">
                  <a:pos x="0" y="198"/>
                </a:cxn>
                <a:cxn ang="0">
                  <a:pos x="0" y="97"/>
                </a:cxn>
                <a:cxn ang="0">
                  <a:pos x="10" y="54"/>
                </a:cxn>
                <a:cxn ang="0">
                  <a:pos x="10" y="36"/>
                </a:cxn>
                <a:cxn ang="0">
                  <a:pos x="15" y="12"/>
                </a:cxn>
                <a:cxn ang="0">
                  <a:pos x="39" y="0"/>
                </a:cxn>
                <a:cxn ang="0">
                  <a:pos x="59" y="0"/>
                </a:cxn>
                <a:cxn ang="0">
                  <a:pos x="87" y="18"/>
                </a:cxn>
              </a:cxnLst>
              <a:rect l="0" t="0" r="r" b="b"/>
              <a:pathLst>
                <a:path w="150" h="468">
                  <a:moveTo>
                    <a:pt x="87" y="18"/>
                  </a:moveTo>
                  <a:lnTo>
                    <a:pt x="130" y="103"/>
                  </a:lnTo>
                  <a:lnTo>
                    <a:pt x="138" y="163"/>
                  </a:lnTo>
                  <a:lnTo>
                    <a:pt x="147" y="233"/>
                  </a:lnTo>
                  <a:lnTo>
                    <a:pt x="150" y="300"/>
                  </a:lnTo>
                  <a:lnTo>
                    <a:pt x="150" y="389"/>
                  </a:lnTo>
                  <a:lnTo>
                    <a:pt x="138" y="443"/>
                  </a:lnTo>
                  <a:lnTo>
                    <a:pt x="119" y="462"/>
                  </a:lnTo>
                  <a:lnTo>
                    <a:pt x="85" y="468"/>
                  </a:lnTo>
                  <a:lnTo>
                    <a:pt x="49" y="467"/>
                  </a:lnTo>
                  <a:lnTo>
                    <a:pt x="21" y="401"/>
                  </a:lnTo>
                  <a:lnTo>
                    <a:pt x="4" y="283"/>
                  </a:lnTo>
                  <a:lnTo>
                    <a:pt x="0" y="198"/>
                  </a:lnTo>
                  <a:lnTo>
                    <a:pt x="0" y="97"/>
                  </a:lnTo>
                  <a:lnTo>
                    <a:pt x="10" y="54"/>
                  </a:lnTo>
                  <a:lnTo>
                    <a:pt x="10" y="36"/>
                  </a:lnTo>
                  <a:lnTo>
                    <a:pt x="15" y="12"/>
                  </a:lnTo>
                  <a:lnTo>
                    <a:pt x="39" y="0"/>
                  </a:lnTo>
                  <a:lnTo>
                    <a:pt x="59" y="0"/>
                  </a:lnTo>
                  <a:lnTo>
                    <a:pt x="87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420" name="Freeform 12"/>
            <p:cNvSpPr>
              <a:spLocks/>
            </p:cNvSpPr>
            <p:nvPr/>
          </p:nvSpPr>
          <p:spPr bwMode="auto">
            <a:xfrm>
              <a:off x="6835" y="12092"/>
              <a:ext cx="228" cy="360"/>
            </a:xfrm>
            <a:custGeom>
              <a:avLst/>
              <a:gdLst/>
              <a:ahLst/>
              <a:cxnLst>
                <a:cxn ang="0">
                  <a:pos x="59" y="7"/>
                </a:cxn>
                <a:cxn ang="0">
                  <a:pos x="157" y="48"/>
                </a:cxn>
                <a:cxn ang="0">
                  <a:pos x="216" y="107"/>
                </a:cxn>
                <a:cxn ang="0">
                  <a:pos x="228" y="126"/>
                </a:cxn>
                <a:cxn ang="0">
                  <a:pos x="205" y="185"/>
                </a:cxn>
                <a:cxn ang="0">
                  <a:pos x="171" y="221"/>
                </a:cxn>
                <a:cxn ang="0">
                  <a:pos x="131" y="246"/>
                </a:cxn>
                <a:cxn ang="0">
                  <a:pos x="109" y="261"/>
                </a:cxn>
                <a:cxn ang="0">
                  <a:pos x="71" y="270"/>
                </a:cxn>
                <a:cxn ang="0">
                  <a:pos x="69" y="285"/>
                </a:cxn>
                <a:cxn ang="0">
                  <a:pos x="98" y="300"/>
                </a:cxn>
                <a:cxn ang="0">
                  <a:pos x="139" y="312"/>
                </a:cxn>
                <a:cxn ang="0">
                  <a:pos x="179" y="336"/>
                </a:cxn>
                <a:cxn ang="0">
                  <a:pos x="163" y="354"/>
                </a:cxn>
                <a:cxn ang="0">
                  <a:pos x="146" y="360"/>
                </a:cxn>
                <a:cxn ang="0">
                  <a:pos x="123" y="333"/>
                </a:cxn>
                <a:cxn ang="0">
                  <a:pos x="87" y="318"/>
                </a:cxn>
                <a:cxn ang="0">
                  <a:pos x="59" y="306"/>
                </a:cxn>
                <a:cxn ang="0">
                  <a:pos x="59" y="282"/>
                </a:cxn>
                <a:cxn ang="0">
                  <a:pos x="63" y="257"/>
                </a:cxn>
                <a:cxn ang="0">
                  <a:pos x="81" y="246"/>
                </a:cxn>
                <a:cxn ang="0">
                  <a:pos x="139" y="221"/>
                </a:cxn>
                <a:cxn ang="0">
                  <a:pos x="171" y="180"/>
                </a:cxn>
                <a:cxn ang="0">
                  <a:pos x="194" y="139"/>
                </a:cxn>
                <a:cxn ang="0">
                  <a:pos x="189" y="119"/>
                </a:cxn>
                <a:cxn ang="0">
                  <a:pos x="171" y="95"/>
                </a:cxn>
                <a:cxn ang="0">
                  <a:pos x="128" y="61"/>
                </a:cxn>
                <a:cxn ang="0">
                  <a:pos x="77" y="48"/>
                </a:cxn>
                <a:cxn ang="0">
                  <a:pos x="42" y="47"/>
                </a:cxn>
                <a:cxn ang="0">
                  <a:pos x="12" y="47"/>
                </a:cxn>
                <a:cxn ang="0">
                  <a:pos x="0" y="24"/>
                </a:cxn>
                <a:cxn ang="0">
                  <a:pos x="12" y="0"/>
                </a:cxn>
                <a:cxn ang="0">
                  <a:pos x="59" y="7"/>
                </a:cxn>
              </a:cxnLst>
              <a:rect l="0" t="0" r="r" b="b"/>
              <a:pathLst>
                <a:path w="228" h="360">
                  <a:moveTo>
                    <a:pt x="59" y="7"/>
                  </a:moveTo>
                  <a:lnTo>
                    <a:pt x="157" y="48"/>
                  </a:lnTo>
                  <a:lnTo>
                    <a:pt x="216" y="107"/>
                  </a:lnTo>
                  <a:lnTo>
                    <a:pt x="228" y="126"/>
                  </a:lnTo>
                  <a:lnTo>
                    <a:pt x="205" y="185"/>
                  </a:lnTo>
                  <a:lnTo>
                    <a:pt x="171" y="221"/>
                  </a:lnTo>
                  <a:lnTo>
                    <a:pt x="131" y="246"/>
                  </a:lnTo>
                  <a:lnTo>
                    <a:pt x="109" y="261"/>
                  </a:lnTo>
                  <a:lnTo>
                    <a:pt x="71" y="270"/>
                  </a:lnTo>
                  <a:lnTo>
                    <a:pt x="69" y="285"/>
                  </a:lnTo>
                  <a:lnTo>
                    <a:pt x="98" y="300"/>
                  </a:lnTo>
                  <a:lnTo>
                    <a:pt x="139" y="312"/>
                  </a:lnTo>
                  <a:lnTo>
                    <a:pt x="179" y="336"/>
                  </a:lnTo>
                  <a:lnTo>
                    <a:pt x="163" y="354"/>
                  </a:lnTo>
                  <a:lnTo>
                    <a:pt x="146" y="360"/>
                  </a:lnTo>
                  <a:lnTo>
                    <a:pt x="123" y="333"/>
                  </a:lnTo>
                  <a:lnTo>
                    <a:pt x="87" y="318"/>
                  </a:lnTo>
                  <a:lnTo>
                    <a:pt x="59" y="306"/>
                  </a:lnTo>
                  <a:lnTo>
                    <a:pt x="59" y="282"/>
                  </a:lnTo>
                  <a:lnTo>
                    <a:pt x="63" y="257"/>
                  </a:lnTo>
                  <a:lnTo>
                    <a:pt x="81" y="246"/>
                  </a:lnTo>
                  <a:lnTo>
                    <a:pt x="139" y="221"/>
                  </a:lnTo>
                  <a:lnTo>
                    <a:pt x="171" y="180"/>
                  </a:lnTo>
                  <a:lnTo>
                    <a:pt x="194" y="139"/>
                  </a:lnTo>
                  <a:lnTo>
                    <a:pt x="189" y="119"/>
                  </a:lnTo>
                  <a:lnTo>
                    <a:pt x="171" y="95"/>
                  </a:lnTo>
                  <a:lnTo>
                    <a:pt x="128" y="61"/>
                  </a:lnTo>
                  <a:lnTo>
                    <a:pt x="77" y="48"/>
                  </a:lnTo>
                  <a:lnTo>
                    <a:pt x="42" y="47"/>
                  </a:lnTo>
                  <a:lnTo>
                    <a:pt x="12" y="47"/>
                  </a:lnTo>
                  <a:lnTo>
                    <a:pt x="0" y="24"/>
                  </a:lnTo>
                  <a:lnTo>
                    <a:pt x="12" y="0"/>
                  </a:lnTo>
                  <a:lnTo>
                    <a:pt x="59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421" name="Freeform 13"/>
            <p:cNvSpPr>
              <a:spLocks/>
            </p:cNvSpPr>
            <p:nvPr/>
          </p:nvSpPr>
          <p:spPr bwMode="auto">
            <a:xfrm>
              <a:off x="6853" y="12500"/>
              <a:ext cx="277" cy="582"/>
            </a:xfrm>
            <a:custGeom>
              <a:avLst/>
              <a:gdLst/>
              <a:ahLst/>
              <a:cxnLst>
                <a:cxn ang="0">
                  <a:pos x="264" y="573"/>
                </a:cxn>
                <a:cxn ang="0">
                  <a:pos x="277" y="543"/>
                </a:cxn>
                <a:cxn ang="0">
                  <a:pos x="264" y="528"/>
                </a:cxn>
                <a:cxn ang="0">
                  <a:pos x="204" y="525"/>
                </a:cxn>
                <a:cxn ang="0">
                  <a:pos x="163" y="531"/>
                </a:cxn>
                <a:cxn ang="0">
                  <a:pos x="141" y="543"/>
                </a:cxn>
                <a:cxn ang="0">
                  <a:pos x="145" y="516"/>
                </a:cxn>
                <a:cxn ang="0">
                  <a:pos x="167" y="474"/>
                </a:cxn>
                <a:cxn ang="0">
                  <a:pos x="185" y="408"/>
                </a:cxn>
                <a:cxn ang="0">
                  <a:pos x="199" y="351"/>
                </a:cxn>
                <a:cxn ang="0">
                  <a:pos x="188" y="288"/>
                </a:cxn>
                <a:cxn ang="0">
                  <a:pos x="171" y="219"/>
                </a:cxn>
                <a:cxn ang="0">
                  <a:pos x="139" y="141"/>
                </a:cxn>
                <a:cxn ang="0">
                  <a:pos x="92" y="71"/>
                </a:cxn>
                <a:cxn ang="0">
                  <a:pos x="53" y="18"/>
                </a:cxn>
                <a:cxn ang="0">
                  <a:pos x="31" y="0"/>
                </a:cxn>
                <a:cxn ang="0">
                  <a:pos x="6" y="0"/>
                </a:cxn>
                <a:cxn ang="0">
                  <a:pos x="0" y="42"/>
                </a:cxn>
                <a:cxn ang="0">
                  <a:pos x="17" y="67"/>
                </a:cxn>
                <a:cxn ang="0">
                  <a:pos x="74" y="125"/>
                </a:cxn>
                <a:cxn ang="0">
                  <a:pos x="125" y="198"/>
                </a:cxn>
                <a:cxn ang="0">
                  <a:pos x="158" y="273"/>
                </a:cxn>
                <a:cxn ang="0">
                  <a:pos x="163" y="324"/>
                </a:cxn>
                <a:cxn ang="0">
                  <a:pos x="161" y="360"/>
                </a:cxn>
                <a:cxn ang="0">
                  <a:pos x="147" y="441"/>
                </a:cxn>
                <a:cxn ang="0">
                  <a:pos x="128" y="507"/>
                </a:cxn>
                <a:cxn ang="0">
                  <a:pos x="113" y="546"/>
                </a:cxn>
                <a:cxn ang="0">
                  <a:pos x="109" y="570"/>
                </a:cxn>
                <a:cxn ang="0">
                  <a:pos x="125" y="570"/>
                </a:cxn>
                <a:cxn ang="0">
                  <a:pos x="150" y="561"/>
                </a:cxn>
                <a:cxn ang="0">
                  <a:pos x="158" y="564"/>
                </a:cxn>
                <a:cxn ang="0">
                  <a:pos x="210" y="567"/>
                </a:cxn>
                <a:cxn ang="0">
                  <a:pos x="249" y="582"/>
                </a:cxn>
                <a:cxn ang="0">
                  <a:pos x="264" y="573"/>
                </a:cxn>
              </a:cxnLst>
              <a:rect l="0" t="0" r="r" b="b"/>
              <a:pathLst>
                <a:path w="277" h="582">
                  <a:moveTo>
                    <a:pt x="264" y="573"/>
                  </a:moveTo>
                  <a:lnTo>
                    <a:pt x="277" y="543"/>
                  </a:lnTo>
                  <a:lnTo>
                    <a:pt x="264" y="528"/>
                  </a:lnTo>
                  <a:lnTo>
                    <a:pt x="204" y="525"/>
                  </a:lnTo>
                  <a:lnTo>
                    <a:pt x="163" y="531"/>
                  </a:lnTo>
                  <a:lnTo>
                    <a:pt x="141" y="543"/>
                  </a:lnTo>
                  <a:lnTo>
                    <a:pt x="145" y="516"/>
                  </a:lnTo>
                  <a:lnTo>
                    <a:pt x="167" y="474"/>
                  </a:lnTo>
                  <a:lnTo>
                    <a:pt x="185" y="408"/>
                  </a:lnTo>
                  <a:lnTo>
                    <a:pt x="199" y="351"/>
                  </a:lnTo>
                  <a:lnTo>
                    <a:pt x="188" y="288"/>
                  </a:lnTo>
                  <a:lnTo>
                    <a:pt x="171" y="219"/>
                  </a:lnTo>
                  <a:lnTo>
                    <a:pt x="139" y="141"/>
                  </a:lnTo>
                  <a:lnTo>
                    <a:pt x="92" y="71"/>
                  </a:lnTo>
                  <a:lnTo>
                    <a:pt x="53" y="18"/>
                  </a:lnTo>
                  <a:lnTo>
                    <a:pt x="31" y="0"/>
                  </a:lnTo>
                  <a:lnTo>
                    <a:pt x="6" y="0"/>
                  </a:lnTo>
                  <a:lnTo>
                    <a:pt x="0" y="42"/>
                  </a:lnTo>
                  <a:lnTo>
                    <a:pt x="17" y="67"/>
                  </a:lnTo>
                  <a:lnTo>
                    <a:pt x="74" y="125"/>
                  </a:lnTo>
                  <a:lnTo>
                    <a:pt x="125" y="198"/>
                  </a:lnTo>
                  <a:lnTo>
                    <a:pt x="158" y="273"/>
                  </a:lnTo>
                  <a:lnTo>
                    <a:pt x="163" y="324"/>
                  </a:lnTo>
                  <a:lnTo>
                    <a:pt x="161" y="360"/>
                  </a:lnTo>
                  <a:lnTo>
                    <a:pt x="147" y="441"/>
                  </a:lnTo>
                  <a:lnTo>
                    <a:pt x="128" y="507"/>
                  </a:lnTo>
                  <a:lnTo>
                    <a:pt x="113" y="546"/>
                  </a:lnTo>
                  <a:lnTo>
                    <a:pt x="109" y="570"/>
                  </a:lnTo>
                  <a:lnTo>
                    <a:pt x="125" y="570"/>
                  </a:lnTo>
                  <a:lnTo>
                    <a:pt x="150" y="561"/>
                  </a:lnTo>
                  <a:lnTo>
                    <a:pt x="158" y="564"/>
                  </a:lnTo>
                  <a:lnTo>
                    <a:pt x="210" y="567"/>
                  </a:lnTo>
                  <a:lnTo>
                    <a:pt x="249" y="582"/>
                  </a:lnTo>
                  <a:lnTo>
                    <a:pt x="264" y="57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422" name="Freeform 14"/>
            <p:cNvSpPr>
              <a:spLocks/>
            </p:cNvSpPr>
            <p:nvPr/>
          </p:nvSpPr>
          <p:spPr bwMode="auto">
            <a:xfrm>
              <a:off x="6678" y="12499"/>
              <a:ext cx="187" cy="592"/>
            </a:xfrm>
            <a:custGeom>
              <a:avLst/>
              <a:gdLst/>
              <a:ahLst/>
              <a:cxnLst>
                <a:cxn ang="0">
                  <a:pos x="165" y="18"/>
                </a:cxn>
                <a:cxn ang="0">
                  <a:pos x="168" y="54"/>
                </a:cxn>
                <a:cxn ang="0">
                  <a:pos x="144" y="116"/>
                </a:cxn>
                <a:cxn ang="0">
                  <a:pos x="117" y="222"/>
                </a:cxn>
                <a:cxn ang="0">
                  <a:pos x="92" y="284"/>
                </a:cxn>
                <a:cxn ang="0">
                  <a:pos x="81" y="343"/>
                </a:cxn>
                <a:cxn ang="0">
                  <a:pos x="84" y="379"/>
                </a:cxn>
                <a:cxn ang="0">
                  <a:pos x="108" y="415"/>
                </a:cxn>
                <a:cxn ang="0">
                  <a:pos x="135" y="469"/>
                </a:cxn>
                <a:cxn ang="0">
                  <a:pos x="181" y="520"/>
                </a:cxn>
                <a:cxn ang="0">
                  <a:pos x="187" y="541"/>
                </a:cxn>
                <a:cxn ang="0">
                  <a:pos x="170" y="547"/>
                </a:cxn>
                <a:cxn ang="0">
                  <a:pos x="129" y="553"/>
                </a:cxn>
                <a:cxn ang="0">
                  <a:pos x="97" y="568"/>
                </a:cxn>
                <a:cxn ang="0">
                  <a:pos x="54" y="592"/>
                </a:cxn>
                <a:cxn ang="0">
                  <a:pos x="16" y="580"/>
                </a:cxn>
                <a:cxn ang="0">
                  <a:pos x="0" y="565"/>
                </a:cxn>
                <a:cxn ang="0">
                  <a:pos x="20" y="547"/>
                </a:cxn>
                <a:cxn ang="0">
                  <a:pos x="86" y="535"/>
                </a:cxn>
                <a:cxn ang="0">
                  <a:pos x="128" y="529"/>
                </a:cxn>
                <a:cxn ang="0">
                  <a:pos x="135" y="514"/>
                </a:cxn>
                <a:cxn ang="0">
                  <a:pos x="118" y="486"/>
                </a:cxn>
                <a:cxn ang="0">
                  <a:pos x="96" y="445"/>
                </a:cxn>
                <a:cxn ang="0">
                  <a:pos x="70" y="414"/>
                </a:cxn>
                <a:cxn ang="0">
                  <a:pos x="52" y="352"/>
                </a:cxn>
                <a:cxn ang="0">
                  <a:pos x="52" y="319"/>
                </a:cxn>
                <a:cxn ang="0">
                  <a:pos x="70" y="228"/>
                </a:cxn>
                <a:cxn ang="0">
                  <a:pos x="90" y="138"/>
                </a:cxn>
                <a:cxn ang="0">
                  <a:pos x="106" y="56"/>
                </a:cxn>
                <a:cxn ang="0">
                  <a:pos x="129" y="0"/>
                </a:cxn>
                <a:cxn ang="0">
                  <a:pos x="144" y="0"/>
                </a:cxn>
                <a:cxn ang="0">
                  <a:pos x="165" y="18"/>
                </a:cxn>
              </a:cxnLst>
              <a:rect l="0" t="0" r="r" b="b"/>
              <a:pathLst>
                <a:path w="187" h="592">
                  <a:moveTo>
                    <a:pt x="165" y="18"/>
                  </a:moveTo>
                  <a:lnTo>
                    <a:pt x="168" y="54"/>
                  </a:lnTo>
                  <a:lnTo>
                    <a:pt x="144" y="116"/>
                  </a:lnTo>
                  <a:lnTo>
                    <a:pt x="117" y="222"/>
                  </a:lnTo>
                  <a:lnTo>
                    <a:pt x="92" y="284"/>
                  </a:lnTo>
                  <a:lnTo>
                    <a:pt x="81" y="343"/>
                  </a:lnTo>
                  <a:lnTo>
                    <a:pt x="84" y="379"/>
                  </a:lnTo>
                  <a:lnTo>
                    <a:pt x="108" y="415"/>
                  </a:lnTo>
                  <a:lnTo>
                    <a:pt x="135" y="469"/>
                  </a:lnTo>
                  <a:lnTo>
                    <a:pt x="181" y="520"/>
                  </a:lnTo>
                  <a:lnTo>
                    <a:pt x="187" y="541"/>
                  </a:lnTo>
                  <a:lnTo>
                    <a:pt x="170" y="547"/>
                  </a:lnTo>
                  <a:lnTo>
                    <a:pt x="129" y="553"/>
                  </a:lnTo>
                  <a:lnTo>
                    <a:pt x="97" y="568"/>
                  </a:lnTo>
                  <a:lnTo>
                    <a:pt x="54" y="592"/>
                  </a:lnTo>
                  <a:lnTo>
                    <a:pt x="16" y="580"/>
                  </a:lnTo>
                  <a:lnTo>
                    <a:pt x="0" y="565"/>
                  </a:lnTo>
                  <a:lnTo>
                    <a:pt x="20" y="547"/>
                  </a:lnTo>
                  <a:lnTo>
                    <a:pt x="86" y="535"/>
                  </a:lnTo>
                  <a:lnTo>
                    <a:pt x="128" y="529"/>
                  </a:lnTo>
                  <a:lnTo>
                    <a:pt x="135" y="514"/>
                  </a:lnTo>
                  <a:lnTo>
                    <a:pt x="118" y="486"/>
                  </a:lnTo>
                  <a:lnTo>
                    <a:pt x="96" y="445"/>
                  </a:lnTo>
                  <a:lnTo>
                    <a:pt x="70" y="414"/>
                  </a:lnTo>
                  <a:lnTo>
                    <a:pt x="52" y="352"/>
                  </a:lnTo>
                  <a:lnTo>
                    <a:pt x="52" y="319"/>
                  </a:lnTo>
                  <a:lnTo>
                    <a:pt x="70" y="228"/>
                  </a:lnTo>
                  <a:lnTo>
                    <a:pt x="90" y="138"/>
                  </a:lnTo>
                  <a:lnTo>
                    <a:pt x="106" y="56"/>
                  </a:lnTo>
                  <a:lnTo>
                    <a:pt x="129" y="0"/>
                  </a:lnTo>
                  <a:lnTo>
                    <a:pt x="144" y="0"/>
                  </a:lnTo>
                  <a:lnTo>
                    <a:pt x="165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17425" name="Rectangle 17"/>
          <p:cNvSpPr>
            <a:spLocks noChangeArrowheads="1"/>
          </p:cNvSpPr>
          <p:nvPr/>
        </p:nvSpPr>
        <p:spPr bwMode="auto">
          <a:xfrm>
            <a:off x="1508125" y="3246438"/>
            <a:ext cx="6127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CL" b="1"/>
              <a:t>ENTENDER  EL  SIGNIFICADO  DE  LA  INFORMACION</a:t>
            </a:r>
          </a:p>
        </p:txBody>
      </p:sp>
      <p:sp>
        <p:nvSpPr>
          <p:cNvPr id="17426" name="Rectangle 18"/>
          <p:cNvSpPr>
            <a:spLocks noChangeArrowheads="1"/>
          </p:cNvSpPr>
          <p:nvPr/>
        </p:nvSpPr>
        <p:spPr bwMode="auto">
          <a:xfrm>
            <a:off x="2195513" y="4365625"/>
            <a:ext cx="61309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s-CL"/>
              <a:t>*** </a:t>
            </a:r>
            <a:r>
              <a:rPr lang="es-CL" b="1"/>
              <a:t>TRADUCIR  -  convertir de una forma a otra...</a:t>
            </a:r>
          </a:p>
        </p:txBody>
      </p:sp>
      <p:sp>
        <p:nvSpPr>
          <p:cNvPr id="17427" name="Rectangle 19"/>
          <p:cNvSpPr>
            <a:spLocks noChangeArrowheads="1"/>
          </p:cNvSpPr>
          <p:nvPr/>
        </p:nvSpPr>
        <p:spPr bwMode="auto">
          <a:xfrm>
            <a:off x="2195513" y="4941888"/>
            <a:ext cx="6445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CL"/>
              <a:t>***      </a:t>
            </a:r>
            <a:r>
              <a:rPr lang="es-CL" b="1"/>
              <a:t>INTERPRETAR  -  explicar o resumir la información</a:t>
            </a:r>
            <a:r>
              <a:rPr lang="es-CL"/>
              <a:t> </a:t>
            </a:r>
          </a:p>
        </p:txBody>
      </p:sp>
      <p:sp>
        <p:nvSpPr>
          <p:cNvPr id="17428" name="Rectangle 20"/>
          <p:cNvSpPr>
            <a:spLocks noChangeArrowheads="1"/>
          </p:cNvSpPr>
          <p:nvPr/>
        </p:nvSpPr>
        <p:spPr bwMode="auto">
          <a:xfrm>
            <a:off x="2268538" y="4724400"/>
            <a:ext cx="6337300" cy="129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6808" tIns="939504" rIns="253920" bIns="177744" anchor="ctr"/>
          <a:lstStyle/>
          <a:p>
            <a:pPr algn="ctr"/>
            <a:r>
              <a:rPr lang="es-CL"/>
              <a:t>***      </a:t>
            </a:r>
            <a:r>
              <a:rPr lang="es-CL" b="1"/>
              <a:t>EXTRAPOLAR  -  extender el significado más alla de los datos...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237442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755650" y="2349500"/>
            <a:ext cx="4537075" cy="3289300"/>
          </a:xfrm>
        </p:spPr>
        <p:txBody>
          <a:bodyPr/>
          <a:lstStyle/>
          <a:p>
            <a:pPr algn="l">
              <a:lnSpc>
                <a:spcPct val="80000"/>
              </a:lnSpc>
            </a:pPr>
            <a:r>
              <a:rPr lang="es-CL" sz="2800" dirty="0">
                <a:solidFill>
                  <a:schemeClr val="tx1"/>
                </a:solidFill>
              </a:rPr>
              <a:t>Ejemplo:</a:t>
            </a:r>
          </a:p>
          <a:p>
            <a:pPr algn="just">
              <a:lnSpc>
                <a:spcPct val="80000"/>
              </a:lnSpc>
            </a:pPr>
            <a:r>
              <a:rPr lang="es-CL" sz="1800" dirty="0">
                <a:solidFill>
                  <a:schemeClr val="tx1"/>
                </a:solidFill>
              </a:rPr>
              <a:t>Una vez realizada la lectura, los estudiantes explicarán en sus propias palabras el proceso de selección natural según la teoría de Darwin.</a:t>
            </a:r>
          </a:p>
          <a:p>
            <a:pPr algn="l">
              <a:lnSpc>
                <a:spcPct val="80000"/>
              </a:lnSpc>
            </a:pPr>
            <a:r>
              <a:rPr lang="es-CL" sz="2800" dirty="0">
                <a:solidFill>
                  <a:schemeClr val="tx1"/>
                </a:solidFill>
              </a:rPr>
              <a:t>Verbos más comunes: </a:t>
            </a:r>
          </a:p>
          <a:p>
            <a:pPr algn="l">
              <a:lnSpc>
                <a:spcPct val="80000"/>
              </a:lnSpc>
              <a:buFontTx/>
              <a:buChar char="•"/>
            </a:pPr>
            <a:r>
              <a:rPr lang="es-CL" sz="2000" dirty="0">
                <a:solidFill>
                  <a:schemeClr val="tx1"/>
                </a:solidFill>
              </a:rPr>
              <a:t>Traducir</a:t>
            </a:r>
          </a:p>
          <a:p>
            <a:pPr algn="l">
              <a:lnSpc>
                <a:spcPct val="80000"/>
              </a:lnSpc>
              <a:buFontTx/>
              <a:buChar char="•"/>
            </a:pPr>
            <a:r>
              <a:rPr lang="es-CL" sz="2000" dirty="0">
                <a:solidFill>
                  <a:schemeClr val="tx1"/>
                </a:solidFill>
              </a:rPr>
              <a:t>Resumir </a:t>
            </a:r>
          </a:p>
          <a:p>
            <a:pPr algn="l">
              <a:lnSpc>
                <a:spcPct val="80000"/>
              </a:lnSpc>
              <a:buFontTx/>
              <a:buChar char="•"/>
            </a:pPr>
            <a:r>
              <a:rPr lang="es-CL" sz="2000" dirty="0">
                <a:solidFill>
                  <a:schemeClr val="tx1"/>
                </a:solidFill>
              </a:rPr>
              <a:t>Expresar </a:t>
            </a:r>
          </a:p>
          <a:p>
            <a:pPr algn="l">
              <a:lnSpc>
                <a:spcPct val="80000"/>
              </a:lnSpc>
              <a:buFontTx/>
              <a:buChar char="•"/>
            </a:pPr>
            <a:r>
              <a:rPr lang="es-CL" sz="2000" dirty="0">
                <a:solidFill>
                  <a:schemeClr val="tx1"/>
                </a:solidFill>
              </a:rPr>
              <a:t>Discutir</a:t>
            </a:r>
          </a:p>
        </p:txBody>
      </p:sp>
      <p:sp>
        <p:nvSpPr>
          <p:cNvPr id="12292" name="Rectangle 4"/>
          <p:cNvSpPr>
            <a:spLocks noGrp="1"/>
          </p:cNvSpPr>
          <p:nvPr>
            <p:ph type="ctrTitle"/>
          </p:nvPr>
        </p:nvSpPr>
        <p:spPr>
          <a:xfrm>
            <a:off x="684213" y="692150"/>
            <a:ext cx="7772400" cy="1539875"/>
          </a:xfrm>
          <a:ln/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es-CL" b="1">
                <a:solidFill>
                  <a:srgbClr val="FF0000"/>
                </a:solidFill>
              </a:rPr>
              <a:t>COMPRENSIÓN</a:t>
            </a:r>
            <a:r>
              <a:rPr lang="es-CL">
                <a:solidFill>
                  <a:srgbClr val="FF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46611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2133600"/>
            <a:ext cx="8229600" cy="39925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CL" sz="2400" dirty="0"/>
              <a:t>Se  refiere  a  la  capacidad  de  usar  en  nuevas  situaciones concretas la información obtenida.   Consiste en utilizar el conocimiento,  reglas,  métodos  o  principios  ya  aprendidos al llevar a cabo nuevas tareas o una demostración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CL" sz="2400" dirty="0">
                <a:solidFill>
                  <a:srgbClr val="FF0000"/>
                </a:solidFill>
              </a:rPr>
              <a:t>Ejemplos:</a:t>
            </a:r>
          </a:p>
          <a:p>
            <a:pPr>
              <a:lnSpc>
                <a:spcPct val="90000"/>
              </a:lnSpc>
            </a:pPr>
            <a:r>
              <a:rPr lang="es-CL" sz="2400" dirty="0"/>
              <a:t>Una vez estudiadas las figuras geométricas en clase, identificar objetos semejantes en el hogar.</a:t>
            </a:r>
          </a:p>
          <a:p>
            <a:pPr>
              <a:lnSpc>
                <a:spcPct val="90000"/>
              </a:lnSpc>
            </a:pPr>
            <a:r>
              <a:rPr lang="es-CL" sz="2400" dirty="0"/>
              <a:t>Solucionar una ecuación matemática una vez ya adquiridas las instrucciones.</a:t>
            </a:r>
          </a:p>
        </p:txBody>
      </p:sp>
      <p:sp>
        <p:nvSpPr>
          <p:cNvPr id="4101" name="Rectangle 5"/>
          <p:cNvSpPr>
            <a:spLocks/>
          </p:cNvSpPr>
          <p:nvPr/>
        </p:nvSpPr>
        <p:spPr bwMode="auto">
          <a:xfrm>
            <a:off x="827088" y="333375"/>
            <a:ext cx="7772400" cy="1539875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 anchor="ctr"/>
          <a:lstStyle/>
          <a:p>
            <a:pPr algn="ctr"/>
            <a:r>
              <a:rPr lang="es-CL" sz="4400" b="1">
                <a:solidFill>
                  <a:srgbClr val="FF0000"/>
                </a:solidFill>
              </a:rPr>
              <a:t>APLICACIÓN</a:t>
            </a:r>
            <a:endParaRPr lang="es-CL" sz="44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8882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9750" y="1989138"/>
            <a:ext cx="5461010" cy="168433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s-CL" sz="1800" b="1" dirty="0"/>
              <a:t>USO DE LA INFORMACIÓN </a:t>
            </a:r>
            <a:r>
              <a:rPr lang="es-CL" sz="1800" b="1" dirty="0" smtClean="0"/>
              <a:t>EN SITUACIONES </a:t>
            </a:r>
            <a:r>
              <a:rPr lang="es-CL" sz="1800" b="1" dirty="0"/>
              <a:t>CONCRETAS</a:t>
            </a:r>
            <a:endParaRPr lang="es-CL" sz="1800" dirty="0"/>
          </a:p>
          <a:p>
            <a:pPr>
              <a:buNone/>
            </a:pPr>
            <a:r>
              <a:rPr lang="es-CL" sz="1800" dirty="0" smtClean="0"/>
              <a:t> </a:t>
            </a:r>
            <a:r>
              <a:rPr lang="es-CL" sz="1800" dirty="0"/>
              <a:t>*   </a:t>
            </a:r>
            <a:r>
              <a:rPr lang="es-CL" sz="1800" b="1" dirty="0"/>
              <a:t>LLEVAR  A  CABO  UNA TAREA</a:t>
            </a:r>
            <a:endParaRPr lang="es-CL" sz="1800" dirty="0"/>
          </a:p>
          <a:p>
            <a:pPr>
              <a:buNone/>
            </a:pPr>
            <a:r>
              <a:rPr lang="es-CL" sz="1800" dirty="0" smtClean="0"/>
              <a:t> </a:t>
            </a:r>
            <a:r>
              <a:rPr lang="es-CL" sz="1800" dirty="0"/>
              <a:t>*   </a:t>
            </a:r>
            <a:r>
              <a:rPr lang="es-CL" sz="1800" b="1" dirty="0"/>
              <a:t>DAR  EJEMPLOS...</a:t>
            </a:r>
            <a:endParaRPr lang="es-CL" sz="1800" dirty="0"/>
          </a:p>
          <a:p>
            <a:pPr>
              <a:buNone/>
            </a:pPr>
            <a:r>
              <a:rPr lang="es-CL" sz="1800" dirty="0" smtClean="0"/>
              <a:t> </a:t>
            </a:r>
            <a:r>
              <a:rPr lang="es-CL" sz="1800" dirty="0"/>
              <a:t>*   </a:t>
            </a:r>
            <a:r>
              <a:rPr lang="es-CL" sz="1800" b="1" dirty="0"/>
              <a:t>HACER  UNA  DEMOSTRACIÓN</a:t>
            </a:r>
            <a:endParaRPr lang="es-CL" sz="1800" dirty="0"/>
          </a:p>
        </p:txBody>
      </p:sp>
      <p:graphicFrame>
        <p:nvGraphicFramePr>
          <p:cNvPr id="5159" name="Group 39"/>
          <p:cNvGraphicFramePr>
            <a:graphicFrameLocks noGrp="1"/>
          </p:cNvGraphicFramePr>
          <p:nvPr>
            <p:ph sz="quarter" idx="2"/>
          </p:nvPr>
        </p:nvGraphicFramePr>
        <p:xfrm>
          <a:off x="1403350" y="4581525"/>
          <a:ext cx="6408738" cy="1565276"/>
        </p:xfrm>
        <a:graphic>
          <a:graphicData uri="http://schemas.openxmlformats.org/drawingml/2006/table">
            <a:tbl>
              <a:tblPr/>
              <a:tblGrid>
                <a:gridCol w="2135188"/>
                <a:gridCol w="2138362"/>
                <a:gridCol w="2135188"/>
              </a:tblGrid>
              <a:tr h="522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Demostrar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practicar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emplear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Solucionar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usar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operar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2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Emplear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dramatizar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aplicar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156" name="Picture 36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5651500" y="1557338"/>
            <a:ext cx="2762250" cy="2162175"/>
          </a:xfrm>
          <a:noFill/>
          <a:ln/>
        </p:spPr>
      </p:pic>
      <p:sp>
        <p:nvSpPr>
          <p:cNvPr id="5160" name="Rectangle 40"/>
          <p:cNvSpPr>
            <a:spLocks noChangeArrowheads="1"/>
          </p:cNvSpPr>
          <p:nvPr/>
        </p:nvSpPr>
        <p:spPr bwMode="auto">
          <a:xfrm>
            <a:off x="1042988" y="4076700"/>
            <a:ext cx="2600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s-CL" dirty="0">
                <a:solidFill>
                  <a:srgbClr val="FF0000"/>
                </a:solidFill>
              </a:rPr>
              <a:t>Verbos  más comunes:</a:t>
            </a:r>
          </a:p>
        </p:txBody>
      </p:sp>
      <p:sp>
        <p:nvSpPr>
          <p:cNvPr id="5161" name="Rectangle 41"/>
          <p:cNvSpPr>
            <a:spLocks/>
          </p:cNvSpPr>
          <p:nvPr/>
        </p:nvSpPr>
        <p:spPr bwMode="auto">
          <a:xfrm>
            <a:off x="684213" y="333375"/>
            <a:ext cx="7772400" cy="1223963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 anchor="ctr"/>
          <a:lstStyle/>
          <a:p>
            <a:pPr algn="ctr"/>
            <a:r>
              <a:rPr lang="es-CL" sz="4400" b="1">
                <a:solidFill>
                  <a:srgbClr val="FF0000"/>
                </a:solidFill>
              </a:rPr>
              <a:t>APLICACIÓN</a:t>
            </a:r>
            <a:r>
              <a:rPr lang="es-CL" sz="4400">
                <a:solidFill>
                  <a:srgbClr val="FF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305883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881193"/>
            <a:ext cx="8075613" cy="2333625"/>
          </a:xfrm>
        </p:spPr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es-CL" sz="2000" dirty="0"/>
              <a:t>Es  el  proceso  que  facilita  descomponer  el  todo  en  sus partes a fin de clarificar la información desde el punto de vista de su organización, estructura y contenido. </a:t>
            </a:r>
          </a:p>
          <a:p>
            <a:pPr>
              <a:lnSpc>
                <a:spcPct val="90000"/>
              </a:lnSpc>
              <a:buFontTx/>
              <a:buNone/>
            </a:pPr>
            <a:endParaRPr lang="es-CL" sz="2000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s-CL" sz="2000" dirty="0" smtClean="0">
                <a:solidFill>
                  <a:srgbClr val="FF0000"/>
                </a:solidFill>
              </a:rPr>
              <a:t>Ejemplo</a:t>
            </a:r>
            <a:r>
              <a:rPr lang="es-CL" sz="2000" dirty="0">
                <a:solidFill>
                  <a:srgbClr val="FF0000"/>
                </a:solidFill>
              </a:rPr>
              <a:t>:</a:t>
            </a:r>
          </a:p>
          <a:p>
            <a:pPr>
              <a:lnSpc>
                <a:spcPct val="90000"/>
              </a:lnSpc>
              <a:buNone/>
            </a:pPr>
            <a:r>
              <a:rPr lang="es-CL" sz="2000" dirty="0"/>
              <a:t>Una  vez  realizada  una  lectura,  examinar  los  conceptos  e ideas que utiliza el autor para sustentar su punto de vista.</a:t>
            </a:r>
          </a:p>
        </p:txBody>
      </p:sp>
      <p:graphicFrame>
        <p:nvGraphicFramePr>
          <p:cNvPr id="8234" name="Group 42"/>
          <p:cNvGraphicFramePr>
            <a:graphicFrameLocks noGrp="1"/>
          </p:cNvGraphicFramePr>
          <p:nvPr>
            <p:ph sz="half" idx="2"/>
          </p:nvPr>
        </p:nvGraphicFramePr>
        <p:xfrm>
          <a:off x="900113" y="4868863"/>
          <a:ext cx="7559675" cy="1008063"/>
        </p:xfrm>
        <a:graphic>
          <a:graphicData uri="http://schemas.openxmlformats.org/drawingml/2006/table">
            <a:tbl>
              <a:tblPr/>
              <a:tblGrid>
                <a:gridCol w="1890712"/>
                <a:gridCol w="1889125"/>
                <a:gridCol w="1890713"/>
                <a:gridCol w="1889125"/>
              </a:tblGrid>
              <a:tr h="523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Diferenciar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Relacionar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Inferir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Discriminar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4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Distinguir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Analizar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Criticar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Contrastar</a:t>
                      </a:r>
                      <a:endParaRPr kumimoji="0" lang="es-CL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198" name="Rectangle 6"/>
          <p:cNvSpPr>
            <a:spLocks/>
          </p:cNvSpPr>
          <p:nvPr/>
        </p:nvSpPr>
        <p:spPr bwMode="auto">
          <a:xfrm>
            <a:off x="684213" y="333375"/>
            <a:ext cx="7772400" cy="1223963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 anchor="ctr"/>
          <a:lstStyle/>
          <a:p>
            <a:pPr algn="ctr"/>
            <a:r>
              <a:rPr lang="es-CL" sz="4400" b="1">
                <a:solidFill>
                  <a:srgbClr val="FF0000"/>
                </a:solidFill>
              </a:rPr>
              <a:t>ANÁLISIS</a:t>
            </a:r>
            <a:endParaRPr lang="es-CL" sz="4400">
              <a:solidFill>
                <a:srgbClr val="FF0000"/>
              </a:solidFill>
            </a:endParaRPr>
          </a:p>
        </p:txBody>
      </p:sp>
      <p:sp>
        <p:nvSpPr>
          <p:cNvPr id="8235" name="Rectangle 43"/>
          <p:cNvSpPr>
            <a:spLocks noChangeArrowheads="1"/>
          </p:cNvSpPr>
          <p:nvPr/>
        </p:nvSpPr>
        <p:spPr bwMode="auto">
          <a:xfrm>
            <a:off x="900113" y="4365625"/>
            <a:ext cx="3095625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s-CL" dirty="0">
                <a:solidFill>
                  <a:srgbClr val="FF0000"/>
                </a:solidFill>
              </a:rPr>
              <a:t>Verbos más comunes:</a:t>
            </a:r>
          </a:p>
        </p:txBody>
      </p:sp>
    </p:spTree>
    <p:extLst>
      <p:ext uri="{BB962C8B-B14F-4D97-AF65-F5344CB8AC3E}">
        <p14:creationId xmlns:p14="http://schemas.microsoft.com/office/powerpoint/2010/main" val="27864740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5952" y="3184525"/>
            <a:ext cx="6858048" cy="3673475"/>
          </a:xfrm>
        </p:spPr>
        <p:txBody>
          <a:bodyPr/>
          <a:lstStyle/>
          <a:p>
            <a:pPr>
              <a:buNone/>
            </a:pPr>
            <a:r>
              <a:rPr lang="es-CL" sz="2400" b="1" dirty="0" smtClean="0"/>
              <a:t>Examinar  la  información  en  sus  partes</a:t>
            </a:r>
          </a:p>
          <a:p>
            <a:pPr>
              <a:buNone/>
            </a:pPr>
            <a:r>
              <a:rPr lang="es-CL" sz="2400" b="1" dirty="0" smtClean="0"/>
              <a:t> *    Elementos  -  identificar  las  partes</a:t>
            </a:r>
          </a:p>
          <a:p>
            <a:pPr>
              <a:buNone/>
            </a:pPr>
            <a:r>
              <a:rPr lang="es-CL" sz="2400" b="1" dirty="0" smtClean="0"/>
              <a:t> *    Relaciones  -  identificar  las  relaciones</a:t>
            </a:r>
          </a:p>
          <a:p>
            <a:pPr>
              <a:buNone/>
            </a:pPr>
            <a:r>
              <a:rPr lang="es-CL" sz="2400" b="1" dirty="0" smtClean="0"/>
              <a:t> *    Principios  organizadores identificar la forma en que están identificadas las partes</a:t>
            </a:r>
            <a:r>
              <a:rPr lang="es-CL" sz="2400" dirty="0" smtClean="0"/>
              <a:t>.</a:t>
            </a:r>
            <a:endParaRPr lang="es-CL" sz="2400" dirty="0"/>
          </a:p>
        </p:txBody>
      </p:sp>
      <p:pic>
        <p:nvPicPr>
          <p:cNvPr id="10264" name="Picture 2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28596" y="2143116"/>
            <a:ext cx="2152650" cy="2895600"/>
          </a:xfrm>
          <a:noFill/>
          <a:ln/>
        </p:spPr>
      </p:pic>
      <p:sp>
        <p:nvSpPr>
          <p:cNvPr id="10244" name="Rectangle 4"/>
          <p:cNvSpPr>
            <a:spLocks/>
          </p:cNvSpPr>
          <p:nvPr/>
        </p:nvSpPr>
        <p:spPr bwMode="auto">
          <a:xfrm>
            <a:off x="684213" y="333375"/>
            <a:ext cx="7772400" cy="1223963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 anchor="ctr"/>
          <a:lstStyle/>
          <a:p>
            <a:pPr algn="ctr"/>
            <a:r>
              <a:rPr lang="es-CL" sz="4400" b="1">
                <a:solidFill>
                  <a:srgbClr val="FF0000"/>
                </a:solidFill>
              </a:rPr>
              <a:t>ANÁLISIS</a:t>
            </a:r>
            <a:endParaRPr lang="es-CL" sz="44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2654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200" dirty="0" smtClean="0">
                <a:solidFill>
                  <a:srgbClr val="7030A0"/>
                </a:solidFill>
                <a:latin typeface="Arial Black" pitchFamily="34" charset="0"/>
                <a:cs typeface="Aharoni" pitchFamily="2" charset="-79"/>
              </a:rPr>
              <a:t>Conceptos</a:t>
            </a:r>
            <a:endParaRPr lang="es-MX" sz="3200" dirty="0">
              <a:solidFill>
                <a:srgbClr val="7030A0"/>
              </a:solidFill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s-ES_tradnl" sz="2000" dirty="0">
                <a:latin typeface="Helvetica" pitchFamily="34" charset="0"/>
                <a:cs typeface="Helvetica" pitchFamily="34" charset="0"/>
              </a:rPr>
              <a:t>El Aprendizaje Basado en Proyectos ha sido investigado y aplicado por el Dr. </a:t>
            </a:r>
            <a:r>
              <a:rPr lang="es-ES_tradnl" sz="2000" dirty="0" err="1">
                <a:latin typeface="Helvetica" pitchFamily="34" charset="0"/>
                <a:cs typeface="Helvetica" pitchFamily="34" charset="0"/>
              </a:rPr>
              <a:t>Davod</a:t>
            </a:r>
            <a:r>
              <a:rPr lang="es-ES_tradnl" sz="2000" dirty="0">
                <a:latin typeface="Helvetica" pitchFamily="34" charset="0"/>
                <a:cs typeface="Helvetica" pitchFamily="34" charset="0"/>
              </a:rPr>
              <a:t> </a:t>
            </a:r>
            <a:r>
              <a:rPr lang="es-ES_tradnl" sz="2000" dirty="0" err="1">
                <a:latin typeface="Helvetica" pitchFamily="34" charset="0"/>
                <a:cs typeface="Helvetica" pitchFamily="34" charset="0"/>
              </a:rPr>
              <a:t>Moursund</a:t>
            </a:r>
            <a:r>
              <a:rPr lang="es-ES_tradnl" sz="2000" dirty="0">
                <a:latin typeface="Helvetica" pitchFamily="34" charset="0"/>
                <a:cs typeface="Helvetica" pitchFamily="34" charset="0"/>
              </a:rPr>
              <a:t>, experto internacional en la utilización de las </a:t>
            </a:r>
            <a:r>
              <a:rPr lang="es-ES_tradnl" sz="2000" dirty="0" err="1">
                <a:latin typeface="Helvetica" pitchFamily="34" charset="0"/>
                <a:cs typeface="Helvetica" pitchFamily="34" charset="0"/>
              </a:rPr>
              <a:t>TIC’s</a:t>
            </a:r>
            <a:r>
              <a:rPr lang="es-ES_tradnl" sz="2000" dirty="0">
                <a:latin typeface="Helvetica" pitchFamily="34" charset="0"/>
                <a:cs typeface="Helvetica" pitchFamily="34" charset="0"/>
              </a:rPr>
              <a:t> dentro de proyectos de </a:t>
            </a:r>
            <a:r>
              <a:rPr lang="es-ES_tradnl" sz="2000" dirty="0" smtClean="0">
                <a:latin typeface="Helvetica" pitchFamily="34" charset="0"/>
                <a:cs typeface="Helvetica" pitchFamily="34" charset="0"/>
              </a:rPr>
              <a:t>aprendizaje.</a:t>
            </a:r>
          </a:p>
          <a:p>
            <a:r>
              <a:rPr lang="es-ES_tradnl" sz="2000" dirty="0">
                <a:latin typeface="Helvetica" pitchFamily="34" charset="0"/>
                <a:cs typeface="Helvetica" pitchFamily="34" charset="0"/>
              </a:rPr>
              <a:t>El Aprendizaje Basado en Proyectos es un modelo de aprendizaje en el que los estudiantes planean; implementan y evalúan proyectos que tienen aplicación en el mundo real más allá del aula de clase (</a:t>
            </a:r>
            <a:r>
              <a:rPr lang="es-ES_tradnl" sz="2000" dirty="0" err="1">
                <a:latin typeface="Helvetica" pitchFamily="34" charset="0"/>
                <a:cs typeface="Helvetica" pitchFamily="34" charset="0"/>
              </a:rPr>
              <a:t>Blank</a:t>
            </a:r>
            <a:r>
              <a:rPr lang="es-ES_tradnl" sz="2000" dirty="0">
                <a:latin typeface="Helvetica" pitchFamily="34" charset="0"/>
                <a:cs typeface="Helvetica" pitchFamily="34" charset="0"/>
              </a:rPr>
              <a:t>, 1997; </a:t>
            </a:r>
            <a:r>
              <a:rPr lang="es-ES_tradnl" sz="2000" dirty="0" err="1">
                <a:latin typeface="Helvetica" pitchFamily="34" charset="0"/>
                <a:cs typeface="Helvetica" pitchFamily="34" charset="0"/>
              </a:rPr>
              <a:t>Dickinson</a:t>
            </a:r>
            <a:r>
              <a:rPr lang="es-ES_tradnl" sz="2000" dirty="0">
                <a:latin typeface="Helvetica" pitchFamily="34" charset="0"/>
                <a:cs typeface="Helvetica" pitchFamily="34" charset="0"/>
              </a:rPr>
              <a:t>, et al, 1998; </a:t>
            </a:r>
            <a:r>
              <a:rPr lang="es-ES_tradnl" sz="2000" dirty="0" err="1">
                <a:latin typeface="Helvetica" pitchFamily="34" charset="0"/>
                <a:cs typeface="Helvetica" pitchFamily="34" charset="0"/>
              </a:rPr>
              <a:t>Harwell</a:t>
            </a:r>
            <a:r>
              <a:rPr lang="es-ES_tradnl" sz="2000" dirty="0">
                <a:latin typeface="Helvetica" pitchFamily="34" charset="0"/>
                <a:cs typeface="Helvetica" pitchFamily="34" charset="0"/>
              </a:rPr>
              <a:t>, 1997</a:t>
            </a:r>
            <a:r>
              <a:rPr lang="es-ES_tradnl" sz="2000" dirty="0" smtClean="0">
                <a:latin typeface="Helvetica" pitchFamily="34" charset="0"/>
                <a:cs typeface="Helvetica" pitchFamily="34" charset="0"/>
              </a:rPr>
              <a:t>).</a:t>
            </a:r>
          </a:p>
          <a:p>
            <a:r>
              <a:rPr lang="es-ES_tradnl" sz="2000" dirty="0">
                <a:latin typeface="Helvetica" pitchFamily="34" charset="0"/>
                <a:cs typeface="Helvetica" pitchFamily="34" charset="0"/>
              </a:rPr>
              <a:t>Este modelo tiene sus raíces en el constructivismo, que evolucionó a partir de los trabajos de psicólogos y educadores tales como Lev Vygotsky, Jerome Bruner, </a:t>
            </a:r>
            <a:r>
              <a:rPr lang="es-MX" sz="2000" dirty="0">
                <a:latin typeface="Helvetica" pitchFamily="34" charset="0"/>
                <a:cs typeface="Helvetica" pitchFamily="34" charset="0"/>
              </a:rPr>
              <a:t>Jean Piaget y John </a:t>
            </a:r>
            <a:r>
              <a:rPr lang="es-MX" sz="2000" dirty="0" err="1">
                <a:latin typeface="Helvetica" pitchFamily="34" charset="0"/>
                <a:cs typeface="Helvetica" pitchFamily="34" charset="0"/>
              </a:rPr>
              <a:t>Devvey</a:t>
            </a:r>
            <a:r>
              <a:rPr lang="es-MX" sz="2000" dirty="0">
                <a:latin typeface="Helvetica" pitchFamily="34" charset="0"/>
                <a:cs typeface="Helvetica" pitchFamily="34" charset="0"/>
              </a:rPr>
              <a:t>. </a:t>
            </a:r>
            <a:endParaRPr lang="es-MX" sz="2000" dirty="0" smtClean="0">
              <a:latin typeface="Helvetica" pitchFamily="34" charset="0"/>
              <a:cs typeface="Helvetica" pitchFamily="34" charset="0"/>
            </a:endParaRPr>
          </a:p>
          <a:p>
            <a:r>
              <a:rPr lang="es-ES_tradnl" sz="2000" dirty="0">
                <a:latin typeface="Helvetica" pitchFamily="34" charset="0"/>
                <a:cs typeface="Helvetica" pitchFamily="34" charset="0"/>
              </a:rPr>
              <a:t>En el Aprendizaje Basado en Proyectos se desarrollan actividades de aprendizaje interdisciplinarias, de largo plazo y centradas en el estudiante. (</a:t>
            </a:r>
            <a:r>
              <a:rPr lang="es-ES_tradnl" sz="2000" dirty="0" err="1">
                <a:latin typeface="Helvetica" pitchFamily="34" charset="0"/>
                <a:cs typeface="Helvetica" pitchFamily="34" charset="0"/>
              </a:rPr>
              <a:t>Challenge</a:t>
            </a:r>
            <a:r>
              <a:rPr lang="es-ES_tradnl" sz="2000" dirty="0">
                <a:latin typeface="Helvetica" pitchFamily="34" charset="0"/>
                <a:cs typeface="Helvetica" pitchFamily="34" charset="0"/>
              </a:rPr>
              <a:t> 2000 Multimedia Project, 1999).</a:t>
            </a:r>
            <a:endParaRPr lang="es-MX" sz="2000" dirty="0">
              <a:latin typeface="Helvetica" pitchFamily="34" charset="0"/>
              <a:cs typeface="Helvetica" pitchFamily="34" charset="0"/>
            </a:endParaRPr>
          </a:p>
          <a:p>
            <a:endParaRPr lang="es-MX" sz="2000" dirty="0">
              <a:latin typeface="Helvetica" pitchFamily="34" charset="0"/>
              <a:cs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8617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9750" y="1700213"/>
            <a:ext cx="8135938" cy="3960812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es-CL" sz="2400" b="1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s-CL" sz="2400" b="1" dirty="0" smtClean="0"/>
              <a:t>La </a:t>
            </a:r>
            <a:r>
              <a:rPr lang="es-CL" sz="2400" b="1" dirty="0"/>
              <a:t>síntesis se refiere a la capacidad de integrar las partes o elementos  de  una  información  de  manera  que  se  elabore una  nueva  comunicación.    Es  la  combinación  de  ideas  y conceptos  que  da  lugar  a  la  creatividad  del  individuo  al éste  desarrollar  un  plan,  un  modelo,  una  hipótesis,  una propuesta o un conjunto de relaciones que le pueda servir para encontrar la solución de un problema.</a:t>
            </a:r>
          </a:p>
          <a:p>
            <a:pPr>
              <a:lnSpc>
                <a:spcPct val="80000"/>
              </a:lnSpc>
              <a:buFontTx/>
              <a:buNone/>
            </a:pPr>
            <a:endParaRPr lang="es-CL" sz="2400" b="1" dirty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s-CL" sz="2400" b="1" dirty="0" smtClean="0">
                <a:solidFill>
                  <a:srgbClr val="FF0000"/>
                </a:solidFill>
              </a:rPr>
              <a:t>Ejemplo</a:t>
            </a:r>
            <a:r>
              <a:rPr lang="es-CL" sz="2400" b="1" dirty="0">
                <a:solidFill>
                  <a:srgbClr val="FF0000"/>
                </a:solidFill>
              </a:rPr>
              <a:t>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CL" sz="2400" b="1" dirty="0"/>
              <a:t>•   Los  estudiantes  diseñarán  un  proyecto  para  mejorar  el ambiente de la comunidad</a:t>
            </a:r>
            <a:r>
              <a:rPr lang="es-CL" sz="2400" dirty="0"/>
              <a:t> .</a:t>
            </a:r>
          </a:p>
        </p:txBody>
      </p:sp>
      <p:sp>
        <p:nvSpPr>
          <p:cNvPr id="11268" name="Rectangle 4"/>
          <p:cNvSpPr>
            <a:spLocks/>
          </p:cNvSpPr>
          <p:nvPr/>
        </p:nvSpPr>
        <p:spPr bwMode="auto">
          <a:xfrm>
            <a:off x="684213" y="333375"/>
            <a:ext cx="7772400" cy="1223963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 anchor="ctr"/>
          <a:lstStyle/>
          <a:p>
            <a:pPr algn="ctr"/>
            <a:r>
              <a:rPr lang="es-CL" sz="4400" b="1">
                <a:solidFill>
                  <a:srgbClr val="FF0000"/>
                </a:solidFill>
              </a:rPr>
              <a:t>SÍNTESIS</a:t>
            </a:r>
            <a:endParaRPr lang="es-CL" sz="44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29382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ln>
            <a:solidFill>
              <a:schemeClr val="bg1"/>
            </a:solidFill>
          </a:ln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es-CL" b="1">
                <a:solidFill>
                  <a:srgbClr val="FF0000"/>
                </a:solidFill>
              </a:rPr>
              <a:t>SÍNTESIS</a:t>
            </a:r>
            <a:endParaRPr lang="es-CL">
              <a:solidFill>
                <a:srgbClr val="FF0000"/>
              </a:solidFill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7931150" cy="3124200"/>
          </a:xfrm>
        </p:spPr>
        <p:txBody>
          <a:bodyPr/>
          <a:lstStyle/>
          <a:p>
            <a:pPr>
              <a:buFontTx/>
              <a:buNone/>
            </a:pPr>
            <a:r>
              <a:rPr lang="es-CL" sz="2400" b="1"/>
              <a:t>INTEGRAR LAS PARTES EN UN TODO</a:t>
            </a:r>
          </a:p>
          <a:p>
            <a:pPr>
              <a:buFontTx/>
              <a:buNone/>
            </a:pPr>
            <a:r>
              <a:rPr lang="es-CL" sz="2400" b="1"/>
              <a:t>ELABORAR UNA SOLA COMUNICACIÓN</a:t>
            </a:r>
          </a:p>
          <a:p>
            <a:pPr>
              <a:buFontTx/>
              <a:buNone/>
            </a:pPr>
            <a:r>
              <a:rPr lang="es-CL" sz="2400" b="1"/>
              <a:t>ELABORAR UN PLAN O UN CONJUNTO</a:t>
            </a:r>
          </a:p>
          <a:p>
            <a:pPr>
              <a:buFontTx/>
              <a:buNone/>
            </a:pPr>
            <a:r>
              <a:rPr lang="es-CL" sz="2400" b="1"/>
              <a:t>DE OPERACIONES</a:t>
            </a:r>
            <a:r>
              <a:rPr lang="es-CL" sz="2400"/>
              <a:t>.</a:t>
            </a:r>
          </a:p>
          <a:p>
            <a:pPr>
              <a:buFontTx/>
              <a:buNone/>
            </a:pPr>
            <a:r>
              <a:rPr lang="es-CL" sz="2400" b="1"/>
              <a:t>DEDUCIR UN CONJUNTO DE RELACIONES</a:t>
            </a:r>
          </a:p>
          <a:p>
            <a:pPr>
              <a:buFontTx/>
              <a:buNone/>
            </a:pPr>
            <a:r>
              <a:rPr lang="es-CL" sz="2400" b="1"/>
              <a:t>ABSTRACTAS</a:t>
            </a:r>
          </a:p>
          <a:p>
            <a:r>
              <a:rPr lang="es-CL" sz="2400"/>
              <a:t>Verbos más comunes:</a:t>
            </a:r>
          </a:p>
        </p:txBody>
      </p:sp>
      <p:graphicFrame>
        <p:nvGraphicFramePr>
          <p:cNvPr id="23570" name="Group 18"/>
          <p:cNvGraphicFramePr>
            <a:graphicFrameLocks noGrp="1"/>
          </p:cNvGraphicFramePr>
          <p:nvPr>
            <p:ph sz="half" idx="2"/>
          </p:nvPr>
        </p:nvGraphicFramePr>
        <p:xfrm>
          <a:off x="395288" y="4868863"/>
          <a:ext cx="7781925" cy="1225550"/>
        </p:xfrm>
        <a:graphic>
          <a:graphicData uri="http://schemas.openxmlformats.org/drawingml/2006/table">
            <a:tbl>
              <a:tblPr/>
              <a:tblGrid>
                <a:gridCol w="2593975"/>
                <a:gridCol w="2593975"/>
                <a:gridCol w="2593975"/>
              </a:tblGrid>
              <a:tr h="612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Organizar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Diseñar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Elaborar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2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Reconstruir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proponer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Reordenar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32991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2" name="Rectangle 6"/>
          <p:cNvSpPr>
            <a:spLocks noGrp="1" noChangeArrowheads="1"/>
          </p:cNvSpPr>
          <p:nvPr>
            <p:ph type="title"/>
          </p:nvPr>
        </p:nvSpPr>
        <p:spPr>
          <a:ln/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es-CL" b="1">
                <a:solidFill>
                  <a:srgbClr val="FF0000"/>
                </a:solidFill>
              </a:rPr>
              <a:t>EVALUACIÓN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s-CL" sz="2800" b="1" dirty="0" smtClean="0"/>
              <a:t>Juzgar el valor de algo para determinado</a:t>
            </a:r>
          </a:p>
          <a:p>
            <a:pPr>
              <a:buNone/>
            </a:pPr>
            <a:r>
              <a:rPr lang="es-CL" sz="2800" b="1" dirty="0" smtClean="0"/>
              <a:t>Propósito empleando criterios definidos.</a:t>
            </a:r>
            <a:endParaRPr lang="es-CL" sz="2800" b="1" dirty="0"/>
          </a:p>
          <a:p>
            <a:pPr>
              <a:buNone/>
            </a:pPr>
            <a:endParaRPr lang="es-CL" sz="2800" b="1" dirty="0" smtClean="0"/>
          </a:p>
          <a:p>
            <a:r>
              <a:rPr lang="es-CL" sz="2800" b="1" dirty="0" smtClean="0"/>
              <a:t> Juicios en función de criterios</a:t>
            </a:r>
          </a:p>
          <a:p>
            <a:pPr>
              <a:buNone/>
            </a:pPr>
            <a:r>
              <a:rPr lang="es-CL" sz="2800" b="1" dirty="0" smtClean="0"/>
              <a:t>Internos y externos.</a:t>
            </a:r>
          </a:p>
          <a:p>
            <a:pPr>
              <a:buNone/>
            </a:pPr>
            <a:endParaRPr lang="es-CL" sz="2800" b="1" dirty="0" smtClean="0"/>
          </a:p>
          <a:p>
            <a:r>
              <a:rPr lang="es-CL" sz="2800" b="1" dirty="0" smtClean="0"/>
              <a:t>Juicios en función de criterios</a:t>
            </a:r>
          </a:p>
          <a:p>
            <a:pPr>
              <a:buNone/>
            </a:pPr>
            <a:r>
              <a:rPr lang="es-CL" sz="2800" b="1" dirty="0" smtClean="0"/>
              <a:t>Subjetivos u objetivos.</a:t>
            </a:r>
            <a:endParaRPr lang="es-CL" sz="2800" dirty="0"/>
          </a:p>
        </p:txBody>
      </p:sp>
    </p:spTree>
    <p:extLst>
      <p:ext uri="{BB962C8B-B14F-4D97-AF65-F5344CB8AC3E}">
        <p14:creationId xmlns:p14="http://schemas.microsoft.com/office/powerpoint/2010/main" val="11683554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2" name="Rectangle 22"/>
          <p:cNvSpPr>
            <a:spLocks noGrp="1" noChangeArrowheads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es-CL" b="1" dirty="0">
                <a:solidFill>
                  <a:srgbClr val="FF0000"/>
                </a:solidFill>
              </a:rPr>
              <a:t>EVALUACIÓN</a:t>
            </a:r>
            <a:endParaRPr lang="es-CL" dirty="0">
              <a:solidFill>
                <a:srgbClr val="FF0000"/>
              </a:solidFill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600200"/>
            <a:ext cx="8280400" cy="3124200"/>
          </a:xfrm>
        </p:spPr>
        <p:txBody>
          <a:bodyPr/>
          <a:lstStyle/>
          <a:p>
            <a:pPr>
              <a:buFontTx/>
              <a:buNone/>
            </a:pPr>
            <a:r>
              <a:rPr lang="es-CL" sz="2400"/>
              <a:t>Ejemplos:</a:t>
            </a:r>
          </a:p>
          <a:p>
            <a:r>
              <a:rPr lang="es-CL" sz="2400"/>
              <a:t>Una vez presentados los informes orales, los estudiantes</a:t>
            </a:r>
          </a:p>
          <a:p>
            <a:r>
              <a:rPr lang="es-CL" sz="2400"/>
              <a:t>determinarán cuál de éstos es el mejor en términos de su</a:t>
            </a:r>
          </a:p>
          <a:p>
            <a:r>
              <a:rPr lang="es-CL" sz="2400"/>
              <a:t>organización, uso del tiempo, medios visuales, material</a:t>
            </a:r>
          </a:p>
          <a:p>
            <a:r>
              <a:rPr lang="es-CL" sz="2400"/>
              <a:t>distribuido y reacción de la audiencia en la clase.</a:t>
            </a:r>
          </a:p>
          <a:p>
            <a:r>
              <a:rPr lang="es-CL" sz="2400"/>
              <a:t>Verbos más comunes:</a:t>
            </a:r>
          </a:p>
          <a:p>
            <a:pPr>
              <a:buFontTx/>
              <a:buNone/>
            </a:pPr>
            <a:endParaRPr lang="es-CL" sz="2400"/>
          </a:p>
        </p:txBody>
      </p:sp>
      <p:graphicFrame>
        <p:nvGraphicFramePr>
          <p:cNvPr id="20507" name="Group 27"/>
          <p:cNvGraphicFramePr>
            <a:graphicFrameLocks noGrp="1"/>
          </p:cNvGraphicFramePr>
          <p:nvPr>
            <p:ph sz="half" idx="2"/>
          </p:nvPr>
        </p:nvGraphicFramePr>
        <p:xfrm>
          <a:off x="395288" y="5013325"/>
          <a:ext cx="8291512" cy="1131888"/>
        </p:xfrm>
        <a:graphic>
          <a:graphicData uri="http://schemas.openxmlformats.org/drawingml/2006/table">
            <a:tbl>
              <a:tblPr/>
              <a:tblGrid>
                <a:gridCol w="2073275"/>
                <a:gridCol w="2073275"/>
                <a:gridCol w="2071687"/>
                <a:gridCol w="2073275"/>
              </a:tblGrid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Juzgar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evaluar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apreciar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revisar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5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corregir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seleccionar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justificar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valorizar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01926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581400" y="215900"/>
            <a:ext cx="5562600" cy="1143000"/>
          </a:xfrm>
        </p:spPr>
        <p:txBody>
          <a:bodyPr/>
          <a:lstStyle/>
          <a:p>
            <a:pPr algn="r"/>
            <a:r>
              <a:rPr lang="ca-ES" dirty="0" smtClean="0">
                <a:latin typeface="Arial Narrow" pitchFamily="34" charset="0"/>
              </a:rPr>
              <a:t>Estrat</a:t>
            </a:r>
            <a:r>
              <a:rPr lang="ca-ES" noProof="1" smtClean="0">
                <a:latin typeface="Arial Narrow" pitchFamily="34" charset="0"/>
              </a:rPr>
              <a:t>e</a:t>
            </a:r>
            <a:r>
              <a:rPr lang="ca-ES" dirty="0" err="1" smtClean="0">
                <a:latin typeface="Arial Narrow" pitchFamily="34" charset="0"/>
              </a:rPr>
              <a:t>gias</a:t>
            </a:r>
            <a:r>
              <a:rPr lang="ca-ES" dirty="0" smtClean="0">
                <a:latin typeface="Arial Narrow" pitchFamily="34" charset="0"/>
              </a:rPr>
              <a:t> </a:t>
            </a:r>
            <a:r>
              <a:rPr lang="ca-ES" dirty="0" err="1" smtClean="0">
                <a:latin typeface="Arial Narrow" pitchFamily="34" charset="0"/>
              </a:rPr>
              <a:t>efectivas</a:t>
            </a:r>
            <a:endParaRPr lang="ca-ES" dirty="0" smtClean="0">
              <a:latin typeface="Arial Narrow" pitchFamily="34" charset="0"/>
            </a:endParaRPr>
          </a:p>
        </p:txBody>
      </p:sp>
      <p:pic>
        <p:nvPicPr>
          <p:cNvPr id="445443" name="Picture 102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1150937"/>
            <a:ext cx="1601787" cy="177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5445" name="Oval 1029"/>
          <p:cNvSpPr>
            <a:spLocks noChangeArrowheads="1"/>
          </p:cNvSpPr>
          <p:nvPr/>
        </p:nvSpPr>
        <p:spPr bwMode="auto">
          <a:xfrm>
            <a:off x="2981325" y="2730500"/>
            <a:ext cx="2613025" cy="1346200"/>
          </a:xfrm>
          <a:prstGeom prst="ellipse">
            <a:avLst/>
          </a:prstGeom>
          <a:solidFill>
            <a:srgbClr val="FF008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ca-ES" dirty="0" err="1">
                <a:solidFill>
                  <a:schemeClr val="bg1"/>
                </a:solidFill>
                <a:latin typeface="Arial" charset="0"/>
              </a:rPr>
              <a:t>Motivación</a:t>
            </a:r>
            <a:endParaRPr lang="ca-ES" dirty="0">
              <a:latin typeface="Arial" charset="0"/>
            </a:endParaRPr>
          </a:p>
        </p:txBody>
      </p:sp>
      <p:sp>
        <p:nvSpPr>
          <p:cNvPr id="445446" name="Oval 1030"/>
          <p:cNvSpPr>
            <a:spLocks noChangeArrowheads="1"/>
          </p:cNvSpPr>
          <p:nvPr/>
        </p:nvSpPr>
        <p:spPr bwMode="auto">
          <a:xfrm>
            <a:off x="5164138" y="1752600"/>
            <a:ext cx="1998662" cy="8636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ca-ES" sz="2000">
                <a:solidFill>
                  <a:schemeClr val="bg1"/>
                </a:solidFill>
                <a:latin typeface="Arial" charset="0"/>
              </a:rPr>
              <a:t>Identificación </a:t>
            </a:r>
          </a:p>
          <a:p>
            <a:r>
              <a:rPr lang="ca-ES" sz="2000">
                <a:solidFill>
                  <a:schemeClr val="bg1"/>
                </a:solidFill>
                <a:latin typeface="Arial" charset="0"/>
              </a:rPr>
              <a:t>de objetivos</a:t>
            </a:r>
          </a:p>
        </p:txBody>
      </p:sp>
      <p:sp>
        <p:nvSpPr>
          <p:cNvPr id="445447" name="Oval 1031"/>
          <p:cNvSpPr>
            <a:spLocks noChangeArrowheads="1"/>
          </p:cNvSpPr>
          <p:nvPr/>
        </p:nvSpPr>
        <p:spPr bwMode="auto">
          <a:xfrm>
            <a:off x="6975475" y="3092450"/>
            <a:ext cx="1781175" cy="5969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ca-ES" sz="2000">
                <a:solidFill>
                  <a:schemeClr val="bg1"/>
                </a:solidFill>
                <a:latin typeface="Arial" charset="0"/>
              </a:rPr>
              <a:t>Implicación</a:t>
            </a:r>
          </a:p>
        </p:txBody>
      </p:sp>
      <p:sp>
        <p:nvSpPr>
          <p:cNvPr id="445448" name="Oval 1032"/>
          <p:cNvSpPr>
            <a:spLocks noChangeArrowheads="1"/>
          </p:cNvSpPr>
          <p:nvPr/>
        </p:nvSpPr>
        <p:spPr bwMode="auto">
          <a:xfrm>
            <a:off x="5732463" y="4953000"/>
            <a:ext cx="2087562" cy="6096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ca-ES" sz="2000">
                <a:solidFill>
                  <a:schemeClr val="bg1"/>
                </a:solidFill>
                <a:latin typeface="Arial" charset="0"/>
              </a:rPr>
              <a:t>Descubrimiento</a:t>
            </a:r>
          </a:p>
        </p:txBody>
      </p:sp>
      <p:cxnSp>
        <p:nvCxnSpPr>
          <p:cNvPr id="445449" name="AutoShape 1033"/>
          <p:cNvCxnSpPr>
            <a:cxnSpLocks noChangeShapeType="1"/>
            <a:stCxn id="445445" idx="5"/>
            <a:endCxn id="445448" idx="1"/>
          </p:cNvCxnSpPr>
          <p:nvPr/>
        </p:nvCxnSpPr>
        <p:spPr bwMode="auto">
          <a:xfrm>
            <a:off x="5211763" y="3879850"/>
            <a:ext cx="827087" cy="11620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5450" name="AutoShape 1034"/>
          <p:cNvCxnSpPr>
            <a:cxnSpLocks noChangeShapeType="1"/>
            <a:stCxn id="445445" idx="6"/>
            <a:endCxn id="445447" idx="2"/>
          </p:cNvCxnSpPr>
          <p:nvPr/>
        </p:nvCxnSpPr>
        <p:spPr bwMode="auto">
          <a:xfrm flipV="1">
            <a:off x="5594350" y="3390900"/>
            <a:ext cx="1381125" cy="127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5451" name="AutoShape 1035"/>
          <p:cNvCxnSpPr>
            <a:cxnSpLocks noChangeShapeType="1"/>
            <a:stCxn id="445447" idx="4"/>
            <a:endCxn id="445448" idx="0"/>
          </p:cNvCxnSpPr>
          <p:nvPr/>
        </p:nvCxnSpPr>
        <p:spPr bwMode="auto">
          <a:xfrm flipH="1">
            <a:off x="6777038" y="3689350"/>
            <a:ext cx="1089025" cy="12636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5452" name="AutoShape 1036"/>
          <p:cNvCxnSpPr>
            <a:cxnSpLocks noChangeShapeType="1"/>
            <a:stCxn id="445446" idx="5"/>
            <a:endCxn id="445447" idx="0"/>
          </p:cNvCxnSpPr>
          <p:nvPr/>
        </p:nvCxnSpPr>
        <p:spPr bwMode="auto">
          <a:xfrm>
            <a:off x="6870700" y="2489200"/>
            <a:ext cx="995363" cy="6032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45453" name="Oval 1037"/>
          <p:cNvSpPr>
            <a:spLocks noChangeArrowheads="1"/>
          </p:cNvSpPr>
          <p:nvPr/>
        </p:nvSpPr>
        <p:spPr bwMode="auto">
          <a:xfrm>
            <a:off x="387350" y="2108200"/>
            <a:ext cx="2684463" cy="9271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ca-ES" sz="2400">
                <a:solidFill>
                  <a:schemeClr val="bg1"/>
                </a:solidFill>
                <a:latin typeface="Arial" charset="0"/>
              </a:rPr>
              <a:t>Contextualitzación</a:t>
            </a:r>
          </a:p>
        </p:txBody>
      </p:sp>
      <p:sp>
        <p:nvSpPr>
          <p:cNvPr id="445454" name="Oval 1038"/>
          <p:cNvSpPr>
            <a:spLocks noChangeArrowheads="1"/>
          </p:cNvSpPr>
          <p:nvPr/>
        </p:nvSpPr>
        <p:spPr bwMode="auto">
          <a:xfrm>
            <a:off x="762000" y="3962400"/>
            <a:ext cx="2262188" cy="838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ca-ES" sz="2400">
                <a:solidFill>
                  <a:schemeClr val="bg1"/>
                </a:solidFill>
                <a:latin typeface="Arial" charset="0"/>
              </a:rPr>
              <a:t>Familiarización</a:t>
            </a:r>
          </a:p>
        </p:txBody>
      </p:sp>
      <p:cxnSp>
        <p:nvCxnSpPr>
          <p:cNvPr id="445455" name="AutoShape 1039"/>
          <p:cNvCxnSpPr>
            <a:cxnSpLocks noChangeShapeType="1"/>
            <a:stCxn id="445453" idx="6"/>
            <a:endCxn id="445445" idx="1"/>
          </p:cNvCxnSpPr>
          <p:nvPr/>
        </p:nvCxnSpPr>
        <p:spPr bwMode="auto">
          <a:xfrm>
            <a:off x="3071813" y="2571750"/>
            <a:ext cx="292100" cy="355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5456" name="AutoShape 1040"/>
          <p:cNvCxnSpPr>
            <a:cxnSpLocks noChangeShapeType="1"/>
            <a:stCxn id="445445" idx="7"/>
            <a:endCxn id="445446" idx="3"/>
          </p:cNvCxnSpPr>
          <p:nvPr/>
        </p:nvCxnSpPr>
        <p:spPr bwMode="auto">
          <a:xfrm flipV="1">
            <a:off x="5211763" y="2489200"/>
            <a:ext cx="244475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5457" name="AutoShape 1041"/>
          <p:cNvCxnSpPr>
            <a:cxnSpLocks noChangeShapeType="1"/>
            <a:stCxn id="445454" idx="6"/>
            <a:endCxn id="445445" idx="3"/>
          </p:cNvCxnSpPr>
          <p:nvPr/>
        </p:nvCxnSpPr>
        <p:spPr bwMode="auto">
          <a:xfrm flipV="1">
            <a:off x="3024188" y="3879850"/>
            <a:ext cx="339725" cy="5016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45458" name="AutoShape 1042"/>
          <p:cNvSpPr>
            <a:spLocks noChangeArrowheads="1"/>
          </p:cNvSpPr>
          <p:nvPr/>
        </p:nvSpPr>
        <p:spPr bwMode="auto">
          <a:xfrm>
            <a:off x="550863" y="1079500"/>
            <a:ext cx="2697162" cy="762000"/>
          </a:xfrm>
          <a:prstGeom prst="cloudCallout">
            <a:avLst>
              <a:gd name="adj1" fmla="val -6958"/>
              <a:gd name="adj2" fmla="val 83958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ca-ES" sz="2000" dirty="0"/>
              <a:t>El </a:t>
            </a:r>
            <a:r>
              <a:rPr lang="ca-ES" sz="2000" dirty="0" err="1"/>
              <a:t>contexto</a:t>
            </a:r>
            <a:r>
              <a:rPr lang="ca-ES" sz="2000" dirty="0"/>
              <a:t> facilita</a:t>
            </a:r>
          </a:p>
          <a:p>
            <a:r>
              <a:rPr lang="ca-ES" sz="2000" dirty="0"/>
              <a:t>el </a:t>
            </a:r>
            <a:r>
              <a:rPr lang="ca-ES" sz="2000" dirty="0" err="1"/>
              <a:t>aprendizaje</a:t>
            </a:r>
            <a:endParaRPr lang="ca-ES" sz="20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445459" name="AutoShape 1043"/>
          <p:cNvSpPr>
            <a:spLocks noChangeArrowheads="1"/>
          </p:cNvSpPr>
          <p:nvPr/>
        </p:nvSpPr>
        <p:spPr bwMode="auto">
          <a:xfrm>
            <a:off x="387350" y="5168900"/>
            <a:ext cx="2836863" cy="914400"/>
          </a:xfrm>
          <a:prstGeom prst="cloudCallout">
            <a:avLst>
              <a:gd name="adj1" fmla="val -2583"/>
              <a:gd name="adj2" fmla="val -87500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ca-ES" sz="2000"/>
              <a:t>Conexión con</a:t>
            </a:r>
          </a:p>
          <a:p>
            <a:r>
              <a:rPr lang="ca-ES" sz="2000"/>
              <a:t>la experiencia personal</a:t>
            </a:r>
            <a:endParaRPr lang="ca-ES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2650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76672"/>
            <a:ext cx="8280920" cy="5543128"/>
          </a:xfrm>
        </p:spPr>
      </p:pic>
    </p:spTree>
    <p:extLst>
      <p:ext uri="{BB962C8B-B14F-4D97-AF65-F5344CB8AC3E}">
        <p14:creationId xmlns:p14="http://schemas.microsoft.com/office/powerpoint/2010/main" val="17777107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Group 5"/>
          <p:cNvGrpSpPr>
            <a:grpSpLocks noChangeAspect="1"/>
          </p:cNvGrpSpPr>
          <p:nvPr/>
        </p:nvGrpSpPr>
        <p:grpSpPr bwMode="auto">
          <a:xfrm>
            <a:off x="228600" y="209550"/>
            <a:ext cx="8661400" cy="6496050"/>
            <a:chOff x="1134" y="1272"/>
            <a:chExt cx="4320" cy="2880"/>
          </a:xfrm>
        </p:grpSpPr>
        <p:sp>
          <p:nvSpPr>
            <p:cNvPr id="33798" name="AutoShape 4"/>
            <p:cNvSpPr>
              <a:spLocks noChangeAspect="1" noChangeArrowheads="1" noTextEdit="1"/>
            </p:cNvSpPr>
            <p:nvPr/>
          </p:nvSpPr>
          <p:spPr bwMode="auto">
            <a:xfrm>
              <a:off x="1134" y="1272"/>
              <a:ext cx="4320" cy="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MX"/>
            </a:p>
          </p:txBody>
        </p:sp>
        <p:cxnSp>
          <p:nvCxnSpPr>
            <p:cNvPr id="33799" name="_s2088"/>
            <p:cNvCxnSpPr>
              <a:cxnSpLocks noChangeShapeType="1"/>
              <a:stCxn id="33831" idx="1"/>
              <a:endCxn id="33830" idx="2"/>
            </p:cNvCxnSpPr>
            <p:nvPr/>
          </p:nvCxnSpPr>
          <p:spPr bwMode="auto">
            <a:xfrm rot="10800000">
              <a:off x="4532" y="2855"/>
              <a:ext cx="58" cy="289"/>
            </a:xfrm>
            <a:prstGeom prst="bentConnector2">
              <a:avLst/>
            </a:prstGeom>
            <a:noFill/>
            <a:ln w="28575">
              <a:solidFill>
                <a:srgbClr val="FFCC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800" name="_s2086"/>
            <p:cNvCxnSpPr>
              <a:cxnSpLocks noChangeShapeType="1"/>
              <a:stCxn id="33830" idx="1"/>
              <a:endCxn id="33829" idx="2"/>
            </p:cNvCxnSpPr>
            <p:nvPr/>
          </p:nvCxnSpPr>
          <p:spPr bwMode="auto">
            <a:xfrm rot="10800000">
              <a:off x="3872" y="2423"/>
              <a:ext cx="144" cy="289"/>
            </a:xfrm>
            <a:prstGeom prst="bentConnector2">
              <a:avLst/>
            </a:prstGeom>
            <a:noFill/>
            <a:ln w="28575">
              <a:solidFill>
                <a:srgbClr val="FFCC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801" name="_s2084"/>
            <p:cNvCxnSpPr>
              <a:cxnSpLocks noChangeShapeType="1"/>
              <a:stCxn id="33829" idx="0"/>
              <a:endCxn id="33818" idx="2"/>
            </p:cNvCxnSpPr>
            <p:nvPr/>
          </p:nvCxnSpPr>
          <p:spPr bwMode="auto">
            <a:xfrm rot="5400000" flipH="1">
              <a:off x="3800" y="2063"/>
              <a:ext cx="144" cy="1"/>
            </a:xfrm>
            <a:prstGeom prst="bentConnector3">
              <a:avLst>
                <a:gd name="adj1" fmla="val 33333"/>
              </a:avLst>
            </a:prstGeom>
            <a:noFill/>
            <a:ln w="28575">
              <a:solidFill>
                <a:srgbClr val="FFCC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802" name="_s2082"/>
            <p:cNvCxnSpPr>
              <a:cxnSpLocks noChangeShapeType="1"/>
              <a:stCxn id="33828" idx="1"/>
              <a:endCxn id="33827" idx="2"/>
            </p:cNvCxnSpPr>
            <p:nvPr/>
          </p:nvCxnSpPr>
          <p:spPr bwMode="auto">
            <a:xfrm rot="10800000">
              <a:off x="4455" y="3720"/>
              <a:ext cx="62" cy="288"/>
            </a:xfrm>
            <a:prstGeom prst="bentConnector2">
              <a:avLst/>
            </a:prstGeom>
            <a:noFill/>
            <a:ln w="28575">
              <a:solidFill>
                <a:srgbClr val="FFCC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803" name="_s2080"/>
            <p:cNvCxnSpPr>
              <a:cxnSpLocks noChangeShapeType="1"/>
              <a:stCxn id="33827" idx="1"/>
              <a:endCxn id="33826" idx="2"/>
            </p:cNvCxnSpPr>
            <p:nvPr/>
          </p:nvCxnSpPr>
          <p:spPr bwMode="auto">
            <a:xfrm rot="10800000">
              <a:off x="3921" y="3288"/>
              <a:ext cx="93" cy="288"/>
            </a:xfrm>
            <a:prstGeom prst="bentConnector2">
              <a:avLst/>
            </a:prstGeom>
            <a:noFill/>
            <a:ln w="28575">
              <a:solidFill>
                <a:srgbClr val="FFCC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804" name="_s2076"/>
            <p:cNvCxnSpPr>
              <a:cxnSpLocks noChangeShapeType="1"/>
              <a:stCxn id="33826" idx="1"/>
              <a:endCxn id="33825" idx="2"/>
            </p:cNvCxnSpPr>
            <p:nvPr/>
          </p:nvCxnSpPr>
          <p:spPr bwMode="auto">
            <a:xfrm rot="10800000">
              <a:off x="3294" y="2856"/>
              <a:ext cx="144" cy="288"/>
            </a:xfrm>
            <a:prstGeom prst="bentConnector2">
              <a:avLst/>
            </a:prstGeom>
            <a:noFill/>
            <a:ln w="28575">
              <a:solidFill>
                <a:srgbClr val="FFCC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805" name="_s2074"/>
            <p:cNvCxnSpPr>
              <a:cxnSpLocks noChangeShapeType="1"/>
              <a:stCxn id="33825" idx="1"/>
              <a:endCxn id="33824" idx="2"/>
            </p:cNvCxnSpPr>
            <p:nvPr/>
          </p:nvCxnSpPr>
          <p:spPr bwMode="auto">
            <a:xfrm rot="10800000">
              <a:off x="2718" y="2424"/>
              <a:ext cx="144" cy="288"/>
            </a:xfrm>
            <a:prstGeom prst="bentConnector2">
              <a:avLst/>
            </a:prstGeom>
            <a:noFill/>
            <a:ln w="28575">
              <a:solidFill>
                <a:srgbClr val="FFCC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806" name="_s2072"/>
            <p:cNvCxnSpPr>
              <a:cxnSpLocks noChangeShapeType="1"/>
              <a:stCxn id="33824" idx="0"/>
              <a:endCxn id="33817" idx="2"/>
            </p:cNvCxnSpPr>
            <p:nvPr/>
          </p:nvCxnSpPr>
          <p:spPr bwMode="auto">
            <a:xfrm rot="-5400000">
              <a:off x="2647" y="2063"/>
              <a:ext cx="144" cy="1"/>
            </a:xfrm>
            <a:prstGeom prst="straightConnector1">
              <a:avLst/>
            </a:prstGeom>
            <a:noFill/>
            <a:ln w="28575">
              <a:solidFill>
                <a:srgbClr val="FF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807" name="_s2070"/>
            <p:cNvCxnSpPr>
              <a:cxnSpLocks noChangeShapeType="1"/>
              <a:stCxn id="33823" idx="1"/>
              <a:endCxn id="33822" idx="2"/>
            </p:cNvCxnSpPr>
            <p:nvPr/>
          </p:nvCxnSpPr>
          <p:spPr bwMode="auto">
            <a:xfrm rot="10800000">
              <a:off x="3294" y="3719"/>
              <a:ext cx="144" cy="289"/>
            </a:xfrm>
            <a:prstGeom prst="bentConnector2">
              <a:avLst/>
            </a:prstGeom>
            <a:noFill/>
            <a:ln w="28575">
              <a:solidFill>
                <a:srgbClr val="FFCC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808" name="_s2068"/>
            <p:cNvCxnSpPr>
              <a:cxnSpLocks noChangeShapeType="1"/>
              <a:stCxn id="33822" idx="1"/>
              <a:endCxn id="33821" idx="2"/>
            </p:cNvCxnSpPr>
            <p:nvPr/>
          </p:nvCxnSpPr>
          <p:spPr bwMode="auto">
            <a:xfrm rot="10800000">
              <a:off x="2718" y="3287"/>
              <a:ext cx="144" cy="289"/>
            </a:xfrm>
            <a:prstGeom prst="bentConnector2">
              <a:avLst/>
            </a:prstGeom>
            <a:noFill/>
            <a:ln w="28575">
              <a:solidFill>
                <a:srgbClr val="FFCC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809" name="_s2066"/>
            <p:cNvCxnSpPr>
              <a:cxnSpLocks noChangeShapeType="1"/>
              <a:stCxn id="33821" idx="1"/>
              <a:endCxn id="33820" idx="2"/>
            </p:cNvCxnSpPr>
            <p:nvPr/>
          </p:nvCxnSpPr>
          <p:spPr bwMode="auto">
            <a:xfrm rot="10800000">
              <a:off x="2142" y="2855"/>
              <a:ext cx="144" cy="289"/>
            </a:xfrm>
            <a:prstGeom prst="bentConnector2">
              <a:avLst/>
            </a:prstGeom>
            <a:noFill/>
            <a:ln w="28575">
              <a:solidFill>
                <a:srgbClr val="FFCC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810" name="_s2064"/>
            <p:cNvCxnSpPr>
              <a:cxnSpLocks noChangeShapeType="1"/>
              <a:stCxn id="33820" idx="1"/>
              <a:endCxn id="33819" idx="2"/>
            </p:cNvCxnSpPr>
            <p:nvPr/>
          </p:nvCxnSpPr>
          <p:spPr bwMode="auto">
            <a:xfrm rot="10800000">
              <a:off x="1566" y="2424"/>
              <a:ext cx="144" cy="288"/>
            </a:xfrm>
            <a:prstGeom prst="bentConnector2">
              <a:avLst/>
            </a:prstGeom>
            <a:noFill/>
            <a:ln w="28575">
              <a:solidFill>
                <a:srgbClr val="FFCC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811" name="_s2062"/>
            <p:cNvCxnSpPr>
              <a:cxnSpLocks noChangeShapeType="1"/>
              <a:stCxn id="33819" idx="0"/>
              <a:endCxn id="33816" idx="2"/>
            </p:cNvCxnSpPr>
            <p:nvPr/>
          </p:nvCxnSpPr>
          <p:spPr bwMode="auto">
            <a:xfrm rot="-5400000">
              <a:off x="1495" y="2063"/>
              <a:ext cx="144" cy="1"/>
            </a:xfrm>
            <a:prstGeom prst="straightConnector1">
              <a:avLst/>
            </a:prstGeom>
            <a:noFill/>
            <a:ln w="28575">
              <a:solidFill>
                <a:srgbClr val="FF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812" name="_s2060"/>
            <p:cNvCxnSpPr>
              <a:cxnSpLocks noChangeShapeType="1"/>
              <a:stCxn id="33818" idx="0"/>
              <a:endCxn id="33815" idx="2"/>
            </p:cNvCxnSpPr>
            <p:nvPr/>
          </p:nvCxnSpPr>
          <p:spPr bwMode="auto">
            <a:xfrm rot="5400000" flipH="1">
              <a:off x="3223" y="1055"/>
              <a:ext cx="144" cy="1153"/>
            </a:xfrm>
            <a:prstGeom prst="bentConnector3">
              <a:avLst>
                <a:gd name="adj1" fmla="val 33333"/>
              </a:avLst>
            </a:prstGeom>
            <a:noFill/>
            <a:ln w="28575">
              <a:solidFill>
                <a:srgbClr val="FFCC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813" name="_s2059"/>
            <p:cNvCxnSpPr>
              <a:cxnSpLocks noChangeShapeType="1"/>
              <a:stCxn id="33817" idx="0"/>
              <a:endCxn id="33815" idx="2"/>
            </p:cNvCxnSpPr>
            <p:nvPr/>
          </p:nvCxnSpPr>
          <p:spPr bwMode="auto">
            <a:xfrm rot="-5400000">
              <a:off x="2647" y="1631"/>
              <a:ext cx="144" cy="1"/>
            </a:xfrm>
            <a:prstGeom prst="straightConnector1">
              <a:avLst/>
            </a:prstGeom>
            <a:noFill/>
            <a:ln w="28575">
              <a:solidFill>
                <a:srgbClr val="FF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814" name="_s2058"/>
            <p:cNvCxnSpPr>
              <a:cxnSpLocks noChangeShapeType="1"/>
              <a:stCxn id="33816" idx="0"/>
              <a:endCxn id="33815" idx="2"/>
            </p:cNvCxnSpPr>
            <p:nvPr/>
          </p:nvCxnSpPr>
          <p:spPr bwMode="auto">
            <a:xfrm rot="-5400000">
              <a:off x="2070" y="1056"/>
              <a:ext cx="144" cy="1152"/>
            </a:xfrm>
            <a:prstGeom prst="bentConnector3">
              <a:avLst>
                <a:gd name="adj1" fmla="val 33333"/>
              </a:avLst>
            </a:prstGeom>
            <a:noFill/>
            <a:ln w="28575">
              <a:solidFill>
                <a:srgbClr val="FFCC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3815" name="_s2054"/>
            <p:cNvSpPr>
              <a:spLocks noChangeArrowheads="1"/>
            </p:cNvSpPr>
            <p:nvPr/>
          </p:nvSpPr>
          <p:spPr bwMode="auto">
            <a:xfrm>
              <a:off x="2286" y="1272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rgbClr val="FFCC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s-MX" sz="2000" b="1" dirty="0">
                  <a:latin typeface="Arial" pitchFamily="34" charset="0"/>
                </a:rPr>
                <a:t>Proyecto</a:t>
              </a:r>
              <a:endParaRPr lang="es-ES" sz="2000" b="1" dirty="0">
                <a:latin typeface="Arial" pitchFamily="34" charset="0"/>
              </a:endParaRPr>
            </a:p>
          </p:txBody>
        </p:sp>
        <p:sp>
          <p:nvSpPr>
            <p:cNvPr id="33816" name="_s2055"/>
            <p:cNvSpPr>
              <a:spLocks noChangeArrowheads="1"/>
            </p:cNvSpPr>
            <p:nvPr/>
          </p:nvSpPr>
          <p:spPr bwMode="auto">
            <a:xfrm>
              <a:off x="1134" y="1704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rgbClr val="FFCC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s-MX" sz="1500">
                  <a:latin typeface="Arial" pitchFamily="34" charset="0"/>
                </a:rPr>
                <a:t>Inicio</a:t>
              </a:r>
              <a:endParaRPr lang="es-ES" sz="1500">
                <a:latin typeface="Arial" pitchFamily="34" charset="0"/>
              </a:endParaRPr>
            </a:p>
          </p:txBody>
        </p:sp>
        <p:sp>
          <p:nvSpPr>
            <p:cNvPr id="33817" name="_s2056"/>
            <p:cNvSpPr>
              <a:spLocks noChangeArrowheads="1"/>
            </p:cNvSpPr>
            <p:nvPr/>
          </p:nvSpPr>
          <p:spPr bwMode="auto">
            <a:xfrm>
              <a:off x="2286" y="1704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rgbClr val="FFCC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s-MX" sz="1500">
                  <a:latin typeface="Arial" pitchFamily="34" charset="0"/>
                </a:rPr>
                <a:t>Desarrollo</a:t>
              </a:r>
              <a:endParaRPr lang="es-ES" sz="1500">
                <a:latin typeface="Arial" pitchFamily="34" charset="0"/>
              </a:endParaRPr>
            </a:p>
          </p:txBody>
        </p:sp>
        <p:sp>
          <p:nvSpPr>
            <p:cNvPr id="33818" name="_s2057"/>
            <p:cNvSpPr>
              <a:spLocks noChangeArrowheads="1"/>
            </p:cNvSpPr>
            <p:nvPr/>
          </p:nvSpPr>
          <p:spPr bwMode="auto">
            <a:xfrm>
              <a:off x="3439" y="1704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rgbClr val="FFCC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s-MX" sz="1500">
                  <a:latin typeface="Arial" pitchFamily="34" charset="0"/>
                </a:rPr>
                <a:t>Cierre</a:t>
              </a:r>
              <a:endParaRPr lang="es-ES" sz="1500">
                <a:latin typeface="Arial" pitchFamily="34" charset="0"/>
              </a:endParaRPr>
            </a:p>
          </p:txBody>
        </p:sp>
        <p:sp>
          <p:nvSpPr>
            <p:cNvPr id="33819" name="_s2061"/>
            <p:cNvSpPr>
              <a:spLocks noChangeArrowheads="1"/>
            </p:cNvSpPr>
            <p:nvPr/>
          </p:nvSpPr>
          <p:spPr bwMode="auto">
            <a:xfrm>
              <a:off x="1134" y="2136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rgbClr val="FFCC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s-MX" sz="1200">
                  <a:latin typeface="Arial" pitchFamily="34" charset="0"/>
                </a:rPr>
                <a:t>Selección del tema</a:t>
              </a:r>
              <a:endParaRPr lang="es-ES" sz="1200">
                <a:latin typeface="Arial" pitchFamily="34" charset="0"/>
              </a:endParaRPr>
            </a:p>
          </p:txBody>
        </p:sp>
        <p:sp>
          <p:nvSpPr>
            <p:cNvPr id="33820" name="_s2063"/>
            <p:cNvSpPr>
              <a:spLocks noChangeArrowheads="1"/>
            </p:cNvSpPr>
            <p:nvPr/>
          </p:nvSpPr>
          <p:spPr bwMode="auto">
            <a:xfrm>
              <a:off x="1710" y="2568"/>
              <a:ext cx="864" cy="287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rgbClr val="FFCC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s-MX" sz="1200">
                  <a:latin typeface="Arial" pitchFamily="34" charset="0"/>
                </a:rPr>
                <a:t>Formar equipos</a:t>
              </a:r>
              <a:endParaRPr lang="es-ES" sz="1200">
                <a:latin typeface="Arial" pitchFamily="34" charset="0"/>
              </a:endParaRPr>
            </a:p>
          </p:txBody>
        </p:sp>
        <p:sp>
          <p:nvSpPr>
            <p:cNvPr id="33821" name="_s2065"/>
            <p:cNvSpPr>
              <a:spLocks noChangeArrowheads="1"/>
            </p:cNvSpPr>
            <p:nvPr/>
          </p:nvSpPr>
          <p:spPr bwMode="auto">
            <a:xfrm>
              <a:off x="2286" y="3000"/>
              <a:ext cx="864" cy="287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rgbClr val="FFCC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s-MX" sz="1200">
                  <a:latin typeface="Arial" pitchFamily="34" charset="0"/>
                </a:rPr>
                <a:t>Elaborar una agenda </a:t>
              </a:r>
            </a:p>
            <a:p>
              <a:pPr algn="ctr"/>
              <a:r>
                <a:rPr lang="es-MX" sz="1200">
                  <a:latin typeface="Arial" pitchFamily="34" charset="0"/>
                </a:rPr>
                <a:t>y preguntas</a:t>
              </a:r>
              <a:endParaRPr lang="es-ES" sz="1200">
                <a:latin typeface="Arial" pitchFamily="34" charset="0"/>
              </a:endParaRPr>
            </a:p>
          </p:txBody>
        </p:sp>
        <p:sp>
          <p:nvSpPr>
            <p:cNvPr id="33822" name="_s2067"/>
            <p:cNvSpPr>
              <a:spLocks noChangeArrowheads="1"/>
            </p:cNvSpPr>
            <p:nvPr/>
          </p:nvSpPr>
          <p:spPr bwMode="auto">
            <a:xfrm>
              <a:off x="2862" y="3432"/>
              <a:ext cx="864" cy="287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rgbClr val="FFCC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s-MX" sz="1200">
                  <a:latin typeface="Arial" pitchFamily="34" charset="0"/>
                </a:rPr>
                <a:t>Lista de recursos</a:t>
              </a:r>
              <a:endParaRPr lang="es-ES" sz="1200">
                <a:latin typeface="Arial" pitchFamily="34" charset="0"/>
              </a:endParaRPr>
            </a:p>
          </p:txBody>
        </p:sp>
        <p:sp>
          <p:nvSpPr>
            <p:cNvPr id="33823" name="_s2069"/>
            <p:cNvSpPr>
              <a:spLocks noChangeArrowheads="1"/>
            </p:cNvSpPr>
            <p:nvPr/>
          </p:nvSpPr>
          <p:spPr bwMode="auto">
            <a:xfrm>
              <a:off x="3438" y="3864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rgbClr val="FFCC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s-MX" sz="1400">
                  <a:latin typeface="Arial" pitchFamily="34" charset="0"/>
                </a:rPr>
                <a:t>Asumir compromisos</a:t>
              </a:r>
              <a:endParaRPr lang="es-ES" sz="1400">
                <a:latin typeface="Arial" pitchFamily="34" charset="0"/>
              </a:endParaRPr>
            </a:p>
          </p:txBody>
        </p:sp>
        <p:sp>
          <p:nvSpPr>
            <p:cNvPr id="33824" name="_s2071"/>
            <p:cNvSpPr>
              <a:spLocks noChangeArrowheads="1"/>
            </p:cNvSpPr>
            <p:nvPr/>
          </p:nvSpPr>
          <p:spPr bwMode="auto">
            <a:xfrm>
              <a:off x="2286" y="2136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rgbClr val="FFCC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s-MX" sz="1200">
                  <a:latin typeface="Arial" pitchFamily="34" charset="0"/>
                </a:rPr>
                <a:t>Investigación</a:t>
              </a:r>
              <a:endParaRPr lang="es-ES" sz="1200">
                <a:latin typeface="Arial" pitchFamily="34" charset="0"/>
              </a:endParaRPr>
            </a:p>
          </p:txBody>
        </p:sp>
        <p:sp>
          <p:nvSpPr>
            <p:cNvPr id="33825" name="_s2073"/>
            <p:cNvSpPr>
              <a:spLocks noChangeArrowheads="1"/>
            </p:cNvSpPr>
            <p:nvPr/>
          </p:nvSpPr>
          <p:spPr bwMode="auto">
            <a:xfrm>
              <a:off x="2862" y="2568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rgbClr val="FFCC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s-MX" sz="1200">
                  <a:latin typeface="Arial" pitchFamily="34" charset="0"/>
                </a:rPr>
                <a:t>Presentar avances</a:t>
              </a:r>
              <a:endParaRPr lang="es-ES" sz="1200">
                <a:latin typeface="Arial" pitchFamily="34" charset="0"/>
              </a:endParaRPr>
            </a:p>
          </p:txBody>
        </p:sp>
        <p:sp>
          <p:nvSpPr>
            <p:cNvPr id="33826" name="_s2075"/>
            <p:cNvSpPr>
              <a:spLocks noChangeArrowheads="1"/>
            </p:cNvSpPr>
            <p:nvPr/>
          </p:nvSpPr>
          <p:spPr bwMode="auto">
            <a:xfrm>
              <a:off x="3438" y="3000"/>
              <a:ext cx="965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rgbClr val="FFCC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s-MX" sz="1200">
                  <a:latin typeface="Arial" pitchFamily="34" charset="0"/>
                </a:rPr>
                <a:t>Dar respuesta a preguntas</a:t>
              </a:r>
              <a:endParaRPr lang="es-ES" sz="1200">
                <a:latin typeface="Arial" pitchFamily="34" charset="0"/>
              </a:endParaRPr>
            </a:p>
          </p:txBody>
        </p:sp>
        <p:sp>
          <p:nvSpPr>
            <p:cNvPr id="33827" name="_s2079"/>
            <p:cNvSpPr>
              <a:spLocks noChangeArrowheads="1"/>
            </p:cNvSpPr>
            <p:nvPr/>
          </p:nvSpPr>
          <p:spPr bwMode="auto">
            <a:xfrm>
              <a:off x="4014" y="3432"/>
              <a:ext cx="883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rgbClr val="FFCC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s-MX" sz="1200">
                  <a:latin typeface="Arial" pitchFamily="34" charset="0"/>
                </a:rPr>
                <a:t>Elaborar trabajo escrito</a:t>
              </a:r>
              <a:endParaRPr lang="es-ES" sz="1200">
                <a:latin typeface="Arial" pitchFamily="34" charset="0"/>
              </a:endParaRPr>
            </a:p>
          </p:txBody>
        </p:sp>
        <p:sp>
          <p:nvSpPr>
            <p:cNvPr id="33828" name="_s2081"/>
            <p:cNvSpPr>
              <a:spLocks noChangeArrowheads="1"/>
            </p:cNvSpPr>
            <p:nvPr/>
          </p:nvSpPr>
          <p:spPr bwMode="auto">
            <a:xfrm>
              <a:off x="4517" y="3864"/>
              <a:ext cx="937" cy="287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rgbClr val="FFCC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s-MX" sz="1400">
                  <a:latin typeface="Arial" pitchFamily="34" charset="0"/>
                </a:rPr>
                <a:t>Preparar presentación</a:t>
              </a:r>
              <a:endParaRPr lang="es-ES" sz="1400">
                <a:latin typeface="Arial" pitchFamily="34" charset="0"/>
              </a:endParaRPr>
            </a:p>
          </p:txBody>
        </p:sp>
        <p:sp>
          <p:nvSpPr>
            <p:cNvPr id="33829" name="_s2083"/>
            <p:cNvSpPr>
              <a:spLocks noChangeArrowheads="1"/>
            </p:cNvSpPr>
            <p:nvPr/>
          </p:nvSpPr>
          <p:spPr bwMode="auto">
            <a:xfrm>
              <a:off x="3440" y="2136"/>
              <a:ext cx="863" cy="287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rgbClr val="FFCC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s-MX" sz="1200">
                  <a:latin typeface="Arial" pitchFamily="34" charset="0"/>
                </a:rPr>
                <a:t>Presentación</a:t>
              </a:r>
              <a:endParaRPr lang="es-ES" sz="1200">
                <a:latin typeface="Arial" pitchFamily="34" charset="0"/>
              </a:endParaRPr>
            </a:p>
          </p:txBody>
        </p:sp>
        <p:sp>
          <p:nvSpPr>
            <p:cNvPr id="33830" name="_s2085"/>
            <p:cNvSpPr>
              <a:spLocks noChangeArrowheads="1"/>
            </p:cNvSpPr>
            <p:nvPr/>
          </p:nvSpPr>
          <p:spPr bwMode="auto">
            <a:xfrm>
              <a:off x="4015" y="2568"/>
              <a:ext cx="1034" cy="287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rgbClr val="FFCC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s-MX" sz="1200">
                  <a:latin typeface="Arial" pitchFamily="34" charset="0"/>
                </a:rPr>
                <a:t>Retroalimentación grupal</a:t>
              </a:r>
              <a:endParaRPr lang="es-ES" sz="1200">
                <a:latin typeface="Arial" pitchFamily="34" charset="0"/>
              </a:endParaRPr>
            </a:p>
          </p:txBody>
        </p:sp>
        <p:sp>
          <p:nvSpPr>
            <p:cNvPr id="33831" name="_s2087"/>
            <p:cNvSpPr>
              <a:spLocks noChangeArrowheads="1"/>
            </p:cNvSpPr>
            <p:nvPr/>
          </p:nvSpPr>
          <p:spPr bwMode="auto">
            <a:xfrm>
              <a:off x="4590" y="3000"/>
              <a:ext cx="863" cy="287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rgbClr val="FFCC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s-MX" sz="1400">
                  <a:latin typeface="Arial" pitchFamily="34" charset="0"/>
                </a:rPr>
                <a:t>Evaluación</a:t>
              </a:r>
              <a:endParaRPr lang="es-ES" sz="1400">
                <a:latin typeface="Arial" pitchFamily="34" charset="0"/>
              </a:endParaRPr>
            </a:p>
          </p:txBody>
        </p:sp>
        <p:sp>
          <p:nvSpPr>
            <p:cNvPr id="33832" name="AutoShape 43"/>
            <p:cNvSpPr>
              <a:spLocks noChangeArrowheads="1"/>
            </p:cNvSpPr>
            <p:nvPr/>
          </p:nvSpPr>
          <p:spPr bwMode="auto">
            <a:xfrm>
              <a:off x="1236" y="1795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660066"/>
            </a:solidFill>
            <a:ln w="9525">
              <a:solidFill>
                <a:srgbClr val="FFCC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s-MX" sz="1500">
                  <a:solidFill>
                    <a:schemeClr val="bg1"/>
                  </a:solidFill>
                  <a:latin typeface="Arial" pitchFamily="34" charset="0"/>
                </a:rPr>
                <a:t>Inicio</a:t>
              </a:r>
              <a:endParaRPr lang="es-ES" sz="1500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33833" name="AutoShape 44"/>
            <p:cNvSpPr>
              <a:spLocks noChangeArrowheads="1"/>
            </p:cNvSpPr>
            <p:nvPr/>
          </p:nvSpPr>
          <p:spPr bwMode="auto">
            <a:xfrm>
              <a:off x="2388" y="1795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660066"/>
            </a:solidFill>
            <a:ln w="9525">
              <a:solidFill>
                <a:srgbClr val="FFCC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s-MX" sz="1500">
                  <a:solidFill>
                    <a:schemeClr val="bg1"/>
                  </a:solidFill>
                  <a:latin typeface="Arial" pitchFamily="34" charset="0"/>
                </a:rPr>
                <a:t>Desarrollo</a:t>
              </a:r>
              <a:endParaRPr lang="es-ES" sz="1500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33834" name="AutoShape 45"/>
            <p:cNvSpPr>
              <a:spLocks noChangeArrowheads="1"/>
            </p:cNvSpPr>
            <p:nvPr/>
          </p:nvSpPr>
          <p:spPr bwMode="auto">
            <a:xfrm>
              <a:off x="3541" y="1795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660066"/>
            </a:solidFill>
            <a:ln w="9525">
              <a:solidFill>
                <a:srgbClr val="FFCC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s-MX" sz="1500">
                  <a:solidFill>
                    <a:schemeClr val="bg1"/>
                  </a:solidFill>
                  <a:latin typeface="Arial" pitchFamily="34" charset="0"/>
                </a:rPr>
                <a:t>Cierre</a:t>
              </a:r>
              <a:endParaRPr lang="es-ES" sz="1500">
                <a:solidFill>
                  <a:schemeClr val="bg1"/>
                </a:solidFill>
                <a:latin typeface="Arial" pitchFamily="34" charset="0"/>
              </a:endParaRPr>
            </a:p>
          </p:txBody>
        </p:sp>
      </p:grpSp>
      <p:sp>
        <p:nvSpPr>
          <p:cNvPr id="33795" name="Line 46"/>
          <p:cNvSpPr>
            <a:spLocks noChangeShapeType="1"/>
          </p:cNvSpPr>
          <p:nvPr/>
        </p:nvSpPr>
        <p:spPr bwMode="auto">
          <a:xfrm>
            <a:off x="2166938" y="1557338"/>
            <a:ext cx="576262" cy="0"/>
          </a:xfrm>
          <a:prstGeom prst="line">
            <a:avLst/>
          </a:prstGeom>
          <a:noFill/>
          <a:ln w="9525">
            <a:solidFill>
              <a:srgbClr val="FFCC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3796" name="Line 85"/>
          <p:cNvSpPr>
            <a:spLocks noChangeShapeType="1"/>
          </p:cNvSpPr>
          <p:nvPr/>
        </p:nvSpPr>
        <p:spPr bwMode="auto">
          <a:xfrm>
            <a:off x="4500563" y="1557338"/>
            <a:ext cx="576262" cy="0"/>
          </a:xfrm>
          <a:prstGeom prst="line">
            <a:avLst/>
          </a:prstGeom>
          <a:noFill/>
          <a:ln w="9525">
            <a:solidFill>
              <a:srgbClr val="FFCC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3797" name="Line 87"/>
          <p:cNvSpPr>
            <a:spLocks noChangeShapeType="1"/>
          </p:cNvSpPr>
          <p:nvPr/>
        </p:nvSpPr>
        <p:spPr bwMode="auto">
          <a:xfrm>
            <a:off x="4500563" y="1557338"/>
            <a:ext cx="576262" cy="0"/>
          </a:xfrm>
          <a:prstGeom prst="line">
            <a:avLst/>
          </a:prstGeom>
          <a:noFill/>
          <a:ln w="9525">
            <a:solidFill>
              <a:srgbClr val="FFCC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77000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push dir="r"/>
      </p:transition>
    </mc:Choice>
    <mc:Fallback>
      <p:transition spd="med">
        <p:push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>
            <a:noAutofit/>
          </a:bodyPr>
          <a:lstStyle/>
          <a:p>
            <a:r>
              <a:rPr lang="es-ES_tradnl" sz="3200" dirty="0">
                <a:solidFill>
                  <a:srgbClr val="7030A0"/>
                </a:solidFill>
                <a:latin typeface="Arial Black" pitchFamily="34" charset="0"/>
                <a:cs typeface="Aharoni" pitchFamily="2" charset="-79"/>
              </a:rPr>
              <a:t>El Aprendizaje Basado en Proyectos puede ser visto desde varios enfoques</a:t>
            </a:r>
            <a:r>
              <a:rPr lang="es-ES_tradnl" sz="3200" dirty="0">
                <a:solidFill>
                  <a:srgbClr val="7030A0"/>
                </a:solidFill>
                <a:latin typeface="Aharoni" pitchFamily="2" charset="-79"/>
                <a:cs typeface="Aharoni" pitchFamily="2" charset="-79"/>
              </a:rPr>
              <a:t>:</a:t>
            </a:r>
            <a:r>
              <a:rPr lang="es-MX" sz="2800" dirty="0"/>
              <a:t/>
            </a:r>
            <a:br>
              <a:rPr lang="es-MX" sz="2800" dirty="0"/>
            </a:br>
            <a:endParaRPr lang="es-MX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2780929"/>
            <a:ext cx="5482952" cy="2304256"/>
          </a:xfrm>
        </p:spPr>
        <p:txBody>
          <a:bodyPr>
            <a:normAutofit/>
          </a:bodyPr>
          <a:lstStyle/>
          <a:p>
            <a:r>
              <a:rPr lang="es-ES_tradnl" dirty="0">
                <a:solidFill>
                  <a:srgbClr val="7030A0"/>
                </a:solidFill>
                <a:latin typeface="Arial Rounded MT Bold" pitchFamily="34" charset="0"/>
                <a:ea typeface="+mj-ea"/>
                <a:cs typeface="Aharoni" pitchFamily="2" charset="-79"/>
              </a:rPr>
              <a:t>Método de instrucción</a:t>
            </a:r>
            <a:endParaRPr lang="es-MX" dirty="0">
              <a:solidFill>
                <a:srgbClr val="7030A0"/>
              </a:solidFill>
              <a:latin typeface="Arial Rounded MT Bold" pitchFamily="34" charset="0"/>
              <a:ea typeface="+mj-ea"/>
              <a:cs typeface="Aharoni" pitchFamily="2" charset="-79"/>
            </a:endParaRPr>
          </a:p>
          <a:p>
            <a:r>
              <a:rPr lang="es-ES_tradnl" dirty="0">
                <a:solidFill>
                  <a:srgbClr val="7030A0"/>
                </a:solidFill>
                <a:latin typeface="Arial Rounded MT Bold" pitchFamily="34" charset="0"/>
                <a:ea typeface="+mj-ea"/>
                <a:cs typeface="Aharoni" pitchFamily="2" charset="-79"/>
              </a:rPr>
              <a:t>Estrategia de aprendizaje</a:t>
            </a:r>
            <a:endParaRPr lang="es-MX" dirty="0">
              <a:solidFill>
                <a:srgbClr val="7030A0"/>
              </a:solidFill>
              <a:latin typeface="Arial Rounded MT Bold" pitchFamily="34" charset="0"/>
              <a:ea typeface="+mj-ea"/>
              <a:cs typeface="Aharoni" pitchFamily="2" charset="-79"/>
            </a:endParaRPr>
          </a:p>
          <a:p>
            <a:r>
              <a:rPr lang="es-ES_tradnl" dirty="0">
                <a:solidFill>
                  <a:srgbClr val="7030A0"/>
                </a:solidFill>
                <a:latin typeface="Arial Rounded MT Bold" pitchFamily="34" charset="0"/>
                <a:ea typeface="+mj-ea"/>
                <a:cs typeface="Aharoni" pitchFamily="2" charset="-79"/>
              </a:rPr>
              <a:t>Estrategia de trabajo</a:t>
            </a:r>
            <a:endParaRPr lang="es-MX" dirty="0">
              <a:solidFill>
                <a:srgbClr val="7030A0"/>
              </a:solidFill>
              <a:latin typeface="Arial Rounded MT Bold" pitchFamily="34" charset="0"/>
              <a:ea typeface="+mj-ea"/>
              <a:cs typeface="Aharoni" pitchFamily="2" charset="-79"/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3356992"/>
            <a:ext cx="28575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40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611188" y="333375"/>
            <a:ext cx="7924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8"/>
              </a:scheme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s-ES_tradnl" sz="4800">
              <a:solidFill>
                <a:srgbClr val="FFCC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-106" charset="0"/>
              <a:ea typeface="Arial" pitchFamily="-106" charset="0"/>
              <a:cs typeface="Arial" pitchFamily="-106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>
          <a:xfrm>
            <a:off x="395288" y="404813"/>
            <a:ext cx="7993062" cy="792162"/>
          </a:xfrm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>
            <a:noAutofit/>
          </a:bodyPr>
          <a:lstStyle/>
          <a:p>
            <a:pPr fontAlgn="auto">
              <a:lnSpc>
                <a:spcPct val="75000"/>
              </a:lnSpc>
              <a:spcAft>
                <a:spcPts val="0"/>
              </a:spcAft>
              <a:defRPr/>
            </a:pPr>
            <a:r>
              <a:rPr lang="es-MX" sz="2400" dirty="0">
                <a:solidFill>
                  <a:srgbClr val="7030A0"/>
                </a:solidFill>
                <a:latin typeface="Arial Black" pitchFamily="34" charset="0"/>
                <a:cs typeface="Aharoni" pitchFamily="2" charset="-79"/>
              </a:rPr>
              <a:t>Trabajo por proyectos: modelo para un cambio</a:t>
            </a:r>
            <a:br>
              <a:rPr lang="es-MX" sz="2400" dirty="0">
                <a:solidFill>
                  <a:srgbClr val="7030A0"/>
                </a:solidFill>
                <a:latin typeface="Arial Black" pitchFamily="34" charset="0"/>
                <a:cs typeface="Aharoni" pitchFamily="2" charset="-79"/>
              </a:rPr>
            </a:br>
            <a:r>
              <a:rPr lang="es-MX" sz="2400" dirty="0">
                <a:solidFill>
                  <a:srgbClr val="7030A0"/>
                </a:solidFill>
                <a:latin typeface="Arial Black" pitchFamily="34" charset="0"/>
                <a:cs typeface="Aharoni" pitchFamily="2" charset="-79"/>
              </a:rPr>
              <a:t>de paradigmas</a:t>
            </a: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539750" y="333375"/>
            <a:ext cx="7924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8"/>
              </a:scheme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s-ES_tradnl" sz="4800">
              <a:solidFill>
                <a:srgbClr val="FFCC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-106" charset="0"/>
              <a:ea typeface="Arial" pitchFamily="-106" charset="0"/>
              <a:cs typeface="Arial" pitchFamily="-106" charset="0"/>
            </a:endParaRPr>
          </a:p>
        </p:txBody>
      </p:sp>
      <p:sp>
        <p:nvSpPr>
          <p:cNvPr id="4116" name="Oval 20"/>
          <p:cNvSpPr>
            <a:spLocks noChangeArrowheads="1"/>
          </p:cNvSpPr>
          <p:nvPr/>
        </p:nvSpPr>
        <p:spPr bwMode="auto">
          <a:xfrm>
            <a:off x="1651000" y="5942013"/>
            <a:ext cx="1079500" cy="503237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>
            <a:outerShdw blurRad="63500" dist="38099" dir="2700000" algn="ctr" rotWithShape="0">
              <a:srgbClr val="000066">
                <a:alpha val="74998"/>
              </a:srgbClr>
            </a:outerShdw>
          </a:effectLst>
        </p:spPr>
        <p:txBody>
          <a:bodyPr wrap="none" anchor="ctr"/>
          <a:lstStyle/>
          <a:p>
            <a:pPr algn="ctr">
              <a:lnSpc>
                <a:spcPct val="80000"/>
              </a:lnSpc>
              <a:defRPr/>
            </a:pPr>
            <a:endParaRPr lang="es-MX" b="1">
              <a:effectLst>
                <a:outerShdw blurRad="38100" dist="38100" dir="2700000" algn="tl">
                  <a:srgbClr val="000000"/>
                </a:outerShdw>
              </a:effectLst>
              <a:latin typeface="Arial" pitchFamily="-106" charset="0"/>
              <a:ea typeface="Arial" pitchFamily="-106" charset="0"/>
              <a:cs typeface="Arial" pitchFamily="-106" charset="0"/>
            </a:endParaRPr>
          </a:p>
        </p:txBody>
      </p:sp>
      <p:pic>
        <p:nvPicPr>
          <p:cNvPr id="11270" name="Picture 28" descr="maestro_somb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96" r="27547"/>
          <a:stretch>
            <a:fillRect/>
          </a:stretch>
        </p:blipFill>
        <p:spPr bwMode="auto">
          <a:xfrm>
            <a:off x="2555875" y="5229225"/>
            <a:ext cx="417513" cy="126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64" descr="maestro_somb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96" r="27547"/>
          <a:stretch>
            <a:fillRect/>
          </a:stretch>
        </p:blipFill>
        <p:spPr bwMode="auto">
          <a:xfrm>
            <a:off x="2555875" y="5229225"/>
            <a:ext cx="417513" cy="126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67" name="Oval 71"/>
          <p:cNvSpPr>
            <a:spLocks noChangeArrowheads="1"/>
          </p:cNvSpPr>
          <p:nvPr/>
        </p:nvSpPr>
        <p:spPr bwMode="auto">
          <a:xfrm>
            <a:off x="1619250" y="5949950"/>
            <a:ext cx="1079500" cy="503238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>
            <a:outerShdw blurRad="63500" dist="38099" dir="2700000" algn="ctr" rotWithShape="0">
              <a:srgbClr val="000066">
                <a:alpha val="74998"/>
              </a:srgbClr>
            </a:outerShdw>
          </a:effectLst>
        </p:spPr>
        <p:txBody>
          <a:bodyPr wrap="none" anchor="ctr"/>
          <a:lstStyle/>
          <a:p>
            <a:pPr algn="ctr">
              <a:lnSpc>
                <a:spcPct val="80000"/>
              </a:lnSpc>
              <a:defRPr/>
            </a:pPr>
            <a:endParaRPr lang="es-MX" b="1">
              <a:effectLst>
                <a:outerShdw blurRad="38100" dist="38100" dir="2700000" algn="tl">
                  <a:srgbClr val="000000"/>
                </a:outerShdw>
              </a:effectLst>
              <a:latin typeface="Arial" pitchFamily="-106" charset="0"/>
              <a:ea typeface="Arial" pitchFamily="-106" charset="0"/>
              <a:cs typeface="Arial" pitchFamily="-106" charset="0"/>
            </a:endParaRPr>
          </a:p>
        </p:txBody>
      </p:sp>
      <p:pic>
        <p:nvPicPr>
          <p:cNvPr id="11273" name="Picture 72" descr="maestro_somb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96" r="27547"/>
          <a:stretch>
            <a:fillRect/>
          </a:stretch>
        </p:blipFill>
        <p:spPr bwMode="auto">
          <a:xfrm>
            <a:off x="2524125" y="5237163"/>
            <a:ext cx="417513" cy="126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76" name="Oval 80"/>
          <p:cNvSpPr>
            <a:spLocks noChangeArrowheads="1"/>
          </p:cNvSpPr>
          <p:nvPr/>
        </p:nvSpPr>
        <p:spPr bwMode="auto">
          <a:xfrm>
            <a:off x="1641475" y="5922963"/>
            <a:ext cx="1079500" cy="503237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>
            <a:outerShdw blurRad="63500" dist="38099" dir="2700000" algn="ctr" rotWithShape="0">
              <a:srgbClr val="000066">
                <a:alpha val="74998"/>
              </a:srgbClr>
            </a:outerShdw>
          </a:effectLst>
        </p:spPr>
        <p:txBody>
          <a:bodyPr wrap="none" anchor="ctr"/>
          <a:lstStyle/>
          <a:p>
            <a:pPr algn="ctr">
              <a:lnSpc>
                <a:spcPct val="80000"/>
              </a:lnSpc>
              <a:defRPr/>
            </a:pPr>
            <a:endParaRPr lang="es-MX" b="1">
              <a:effectLst>
                <a:outerShdw blurRad="38100" dist="38100" dir="2700000" algn="tl">
                  <a:srgbClr val="000000"/>
                </a:outerShdw>
              </a:effectLst>
              <a:latin typeface="Arial" pitchFamily="-106" charset="0"/>
              <a:ea typeface="Arial" pitchFamily="-106" charset="0"/>
              <a:cs typeface="Arial" pitchFamily="-106" charset="0"/>
            </a:endParaRPr>
          </a:p>
        </p:txBody>
      </p:sp>
      <p:pic>
        <p:nvPicPr>
          <p:cNvPr id="11275" name="Picture 81" descr="maestro_somb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96" r="27547"/>
          <a:stretch>
            <a:fillRect/>
          </a:stretch>
        </p:blipFill>
        <p:spPr bwMode="auto">
          <a:xfrm>
            <a:off x="2546350" y="5210175"/>
            <a:ext cx="417513" cy="126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86" name="Oval 90"/>
          <p:cNvSpPr>
            <a:spLocks noChangeArrowheads="1"/>
          </p:cNvSpPr>
          <p:nvPr/>
        </p:nvSpPr>
        <p:spPr bwMode="auto">
          <a:xfrm>
            <a:off x="1625600" y="5938838"/>
            <a:ext cx="1079500" cy="503237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>
            <a:outerShdw blurRad="63500" dist="38099" dir="2700000" algn="ctr" rotWithShape="0">
              <a:srgbClr val="000066">
                <a:alpha val="74998"/>
              </a:srgbClr>
            </a:outerShdw>
          </a:effectLst>
        </p:spPr>
        <p:txBody>
          <a:bodyPr wrap="none" anchor="ctr"/>
          <a:lstStyle/>
          <a:p>
            <a:pPr algn="ctr">
              <a:lnSpc>
                <a:spcPct val="80000"/>
              </a:lnSpc>
              <a:defRPr/>
            </a:pPr>
            <a:endParaRPr lang="es-MX" b="1">
              <a:effectLst>
                <a:outerShdw blurRad="38100" dist="38100" dir="2700000" algn="tl">
                  <a:srgbClr val="000000"/>
                </a:outerShdw>
              </a:effectLst>
              <a:latin typeface="Arial" pitchFamily="-106" charset="0"/>
              <a:ea typeface="Arial" pitchFamily="-106" charset="0"/>
              <a:cs typeface="Arial" pitchFamily="-106" charset="0"/>
            </a:endParaRPr>
          </a:p>
        </p:txBody>
      </p:sp>
      <p:pic>
        <p:nvPicPr>
          <p:cNvPr id="11277" name="Picture 91" descr="maestro_somb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96" r="27547"/>
          <a:stretch>
            <a:fillRect/>
          </a:stretch>
        </p:blipFill>
        <p:spPr bwMode="auto">
          <a:xfrm>
            <a:off x="2530475" y="5226050"/>
            <a:ext cx="417513" cy="126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8" name="Picture 100" descr="maestro_somb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96" r="27547"/>
          <a:stretch>
            <a:fillRect/>
          </a:stretch>
        </p:blipFill>
        <p:spPr bwMode="auto">
          <a:xfrm>
            <a:off x="2362200" y="4876800"/>
            <a:ext cx="417513" cy="126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9" name="Line 4"/>
          <p:cNvSpPr>
            <a:spLocks noChangeShapeType="1"/>
          </p:cNvSpPr>
          <p:nvPr/>
        </p:nvSpPr>
        <p:spPr bwMode="auto">
          <a:xfrm flipH="1">
            <a:off x="2484438" y="3611563"/>
            <a:ext cx="106362" cy="627062"/>
          </a:xfrm>
          <a:prstGeom prst="line">
            <a:avLst/>
          </a:prstGeom>
          <a:noFill/>
          <a:ln w="38100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1280" name="Line 5"/>
          <p:cNvSpPr>
            <a:spLocks noChangeShapeType="1"/>
          </p:cNvSpPr>
          <p:nvPr/>
        </p:nvSpPr>
        <p:spPr bwMode="auto">
          <a:xfrm flipH="1" flipV="1">
            <a:off x="2362200" y="4754563"/>
            <a:ext cx="76200" cy="274637"/>
          </a:xfrm>
          <a:prstGeom prst="line">
            <a:avLst/>
          </a:prstGeom>
          <a:noFill/>
          <a:ln w="38100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1281" name="Line 6"/>
          <p:cNvSpPr>
            <a:spLocks noChangeShapeType="1"/>
          </p:cNvSpPr>
          <p:nvPr/>
        </p:nvSpPr>
        <p:spPr bwMode="auto">
          <a:xfrm>
            <a:off x="1676400" y="3992563"/>
            <a:ext cx="304800" cy="228600"/>
          </a:xfrm>
          <a:prstGeom prst="line">
            <a:avLst/>
          </a:prstGeom>
          <a:noFill/>
          <a:ln w="38100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1282" name="Line 7"/>
          <p:cNvSpPr>
            <a:spLocks noChangeShapeType="1"/>
          </p:cNvSpPr>
          <p:nvPr/>
        </p:nvSpPr>
        <p:spPr bwMode="auto">
          <a:xfrm flipH="1">
            <a:off x="2590800" y="4221163"/>
            <a:ext cx="457200" cy="152400"/>
          </a:xfrm>
          <a:prstGeom prst="line">
            <a:avLst/>
          </a:prstGeom>
          <a:noFill/>
          <a:ln w="38100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1283" name="Line 12"/>
          <p:cNvSpPr>
            <a:spLocks noChangeShapeType="1"/>
          </p:cNvSpPr>
          <p:nvPr/>
        </p:nvSpPr>
        <p:spPr bwMode="auto">
          <a:xfrm flipH="1">
            <a:off x="5410200" y="4648200"/>
            <a:ext cx="457200" cy="76200"/>
          </a:xfrm>
          <a:prstGeom prst="line">
            <a:avLst/>
          </a:prstGeom>
          <a:noFill/>
          <a:ln w="38100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1284" name="Line 13"/>
          <p:cNvSpPr>
            <a:spLocks noChangeShapeType="1"/>
          </p:cNvSpPr>
          <p:nvPr/>
        </p:nvSpPr>
        <p:spPr bwMode="auto">
          <a:xfrm>
            <a:off x="5486400" y="3886200"/>
            <a:ext cx="457200" cy="152400"/>
          </a:xfrm>
          <a:prstGeom prst="line">
            <a:avLst/>
          </a:prstGeom>
          <a:noFill/>
          <a:ln w="38100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110" name="Oval 14"/>
          <p:cNvSpPr>
            <a:spLocks noChangeArrowheads="1"/>
          </p:cNvSpPr>
          <p:nvPr/>
        </p:nvSpPr>
        <p:spPr bwMode="auto">
          <a:xfrm>
            <a:off x="4351338" y="3505200"/>
            <a:ext cx="1439862" cy="576263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s-MX" dirty="0">
                <a:solidFill>
                  <a:srgbClr val="7F7F7F"/>
                </a:solidFill>
                <a:latin typeface="Helvetica"/>
                <a:ea typeface="Arial" pitchFamily="-106" charset="0"/>
                <a:cs typeface="Helvetica"/>
              </a:rPr>
              <a:t>Tutoría</a:t>
            </a:r>
          </a:p>
        </p:txBody>
      </p:sp>
      <p:sp>
        <p:nvSpPr>
          <p:cNvPr id="4111" name="Oval 15"/>
          <p:cNvSpPr>
            <a:spLocks noChangeArrowheads="1"/>
          </p:cNvSpPr>
          <p:nvPr/>
        </p:nvSpPr>
        <p:spPr bwMode="auto">
          <a:xfrm>
            <a:off x="7296150" y="3505200"/>
            <a:ext cx="1619250" cy="612775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  <a:defRPr/>
            </a:pPr>
            <a:r>
              <a:rPr lang="es-MX" dirty="0">
                <a:solidFill>
                  <a:srgbClr val="7F7F7F"/>
                </a:solidFill>
                <a:latin typeface="Helvetica"/>
                <a:ea typeface="Arial" pitchFamily="-106" charset="0"/>
                <a:cs typeface="Helvetica"/>
              </a:rPr>
              <a:t>Recursos</a:t>
            </a:r>
          </a:p>
        </p:txBody>
      </p:sp>
      <p:sp>
        <p:nvSpPr>
          <p:cNvPr id="4112" name="Oval 16"/>
          <p:cNvSpPr>
            <a:spLocks noChangeArrowheads="1"/>
          </p:cNvSpPr>
          <p:nvPr/>
        </p:nvSpPr>
        <p:spPr bwMode="auto">
          <a:xfrm>
            <a:off x="4284663" y="4572000"/>
            <a:ext cx="1584325" cy="792163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s-MX" dirty="0">
                <a:solidFill>
                  <a:srgbClr val="7F7F7F"/>
                </a:solidFill>
                <a:latin typeface="Helvetica" pitchFamily="-106" charset="0"/>
                <a:ea typeface="Helvetica" pitchFamily="-106" charset="0"/>
                <a:cs typeface="Helvetica" pitchFamily="-106" charset="0"/>
              </a:rPr>
              <a:t>Propósitos de</a:t>
            </a:r>
            <a:br>
              <a:rPr lang="es-MX" dirty="0">
                <a:solidFill>
                  <a:srgbClr val="7F7F7F"/>
                </a:solidFill>
                <a:latin typeface="Helvetica" pitchFamily="-106" charset="0"/>
                <a:ea typeface="Helvetica" pitchFamily="-106" charset="0"/>
                <a:cs typeface="Helvetica" pitchFamily="-106" charset="0"/>
              </a:rPr>
            </a:br>
            <a:r>
              <a:rPr lang="es-MX" dirty="0">
                <a:solidFill>
                  <a:srgbClr val="7F7F7F"/>
                </a:solidFill>
                <a:latin typeface="Helvetica" pitchFamily="-106" charset="0"/>
                <a:ea typeface="Helvetica" pitchFamily="-106" charset="0"/>
                <a:cs typeface="Helvetica" pitchFamily="-106" charset="0"/>
              </a:rPr>
              <a:t>aprendizaje</a:t>
            </a:r>
          </a:p>
        </p:txBody>
      </p:sp>
      <p:sp>
        <p:nvSpPr>
          <p:cNvPr id="4114" name="Oval 18"/>
          <p:cNvSpPr>
            <a:spLocks noChangeArrowheads="1"/>
          </p:cNvSpPr>
          <p:nvPr/>
        </p:nvSpPr>
        <p:spPr bwMode="auto">
          <a:xfrm>
            <a:off x="7315200" y="4572000"/>
            <a:ext cx="1728788" cy="936625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s-MX" dirty="0">
                <a:solidFill>
                  <a:srgbClr val="7F7F7F"/>
                </a:solidFill>
                <a:latin typeface="Helvetica" pitchFamily="-106" charset="0"/>
                <a:ea typeface="Helvetica" pitchFamily="-106" charset="0"/>
                <a:cs typeface="Helvetica" pitchFamily="-106" charset="0"/>
              </a:rPr>
              <a:t>Actividades de </a:t>
            </a:r>
          </a:p>
          <a:p>
            <a:pPr algn="ctr">
              <a:defRPr/>
            </a:pPr>
            <a:r>
              <a:rPr lang="es-MX" dirty="0">
                <a:solidFill>
                  <a:srgbClr val="7F7F7F"/>
                </a:solidFill>
                <a:latin typeface="Helvetica" pitchFamily="-106" charset="0"/>
                <a:ea typeface="Helvetica" pitchFamily="-106" charset="0"/>
                <a:cs typeface="Helvetica" pitchFamily="-106" charset="0"/>
              </a:rPr>
              <a:t>aprendizaje</a:t>
            </a:r>
          </a:p>
        </p:txBody>
      </p:sp>
      <p:pic>
        <p:nvPicPr>
          <p:cNvPr id="11289" name="Picture 24" descr="maestro_somb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96" r="27547"/>
          <a:stretch>
            <a:fillRect/>
          </a:stretch>
        </p:blipFill>
        <p:spPr bwMode="auto">
          <a:xfrm>
            <a:off x="3028950" y="3544888"/>
            <a:ext cx="417513" cy="126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90" name="Picture 25" descr="maestro_somb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96" r="27547"/>
          <a:stretch>
            <a:fillRect/>
          </a:stretch>
        </p:blipFill>
        <p:spPr bwMode="auto">
          <a:xfrm>
            <a:off x="2484438" y="2339975"/>
            <a:ext cx="417512" cy="126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91" name="Picture 26" descr="maestro_somb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96" r="27547"/>
          <a:stretch>
            <a:fillRect/>
          </a:stretch>
        </p:blipFill>
        <p:spPr bwMode="auto">
          <a:xfrm>
            <a:off x="1258888" y="2725738"/>
            <a:ext cx="417512" cy="126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26" name="Oval 30"/>
          <p:cNvSpPr>
            <a:spLocks noChangeArrowheads="1"/>
          </p:cNvSpPr>
          <p:nvPr/>
        </p:nvSpPr>
        <p:spPr bwMode="auto">
          <a:xfrm>
            <a:off x="293688" y="2946400"/>
            <a:ext cx="1079500" cy="503238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>
            <a:outerShdw blurRad="63500" dist="38099" dir="2700000" algn="ctr" rotWithShape="0">
              <a:srgbClr val="000066">
                <a:alpha val="74998"/>
              </a:srgbClr>
            </a:outerShdw>
          </a:effectLst>
        </p:spPr>
        <p:txBody>
          <a:bodyPr wrap="none" anchor="ctr"/>
          <a:lstStyle/>
          <a:p>
            <a:pPr algn="ctr">
              <a:lnSpc>
                <a:spcPct val="80000"/>
              </a:lnSpc>
              <a:defRPr/>
            </a:pPr>
            <a:endParaRPr lang="es-MX" b="1">
              <a:effectLst>
                <a:outerShdw blurRad="38100" dist="38100" dir="2700000" algn="tl">
                  <a:srgbClr val="000000"/>
                </a:outerShdw>
              </a:effectLst>
              <a:latin typeface="Arial" pitchFamily="-106" charset="0"/>
              <a:ea typeface="Arial" pitchFamily="-106" charset="0"/>
              <a:cs typeface="Arial" pitchFamily="-106" charset="0"/>
            </a:endParaRPr>
          </a:p>
        </p:txBody>
      </p:sp>
      <p:sp>
        <p:nvSpPr>
          <p:cNvPr id="4128" name="Oval 32"/>
          <p:cNvSpPr>
            <a:spLocks noChangeArrowheads="1"/>
          </p:cNvSpPr>
          <p:nvPr/>
        </p:nvSpPr>
        <p:spPr bwMode="auto">
          <a:xfrm>
            <a:off x="3136900" y="4778375"/>
            <a:ext cx="1079500" cy="503238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>
            <a:outerShdw blurRad="63500" dist="38099" dir="2700000" algn="ctr" rotWithShape="0">
              <a:srgbClr val="000066">
                <a:alpha val="74998"/>
              </a:srgbClr>
            </a:outerShdw>
          </a:effectLst>
        </p:spPr>
        <p:txBody>
          <a:bodyPr wrap="none" anchor="ctr"/>
          <a:lstStyle/>
          <a:p>
            <a:pPr algn="ctr">
              <a:lnSpc>
                <a:spcPct val="80000"/>
              </a:lnSpc>
              <a:defRPr/>
            </a:pPr>
            <a:endParaRPr lang="es-MX" b="1">
              <a:effectLst>
                <a:outerShdw blurRad="38100" dist="38100" dir="2700000" algn="tl">
                  <a:srgbClr val="000000"/>
                </a:outerShdw>
              </a:effectLst>
              <a:latin typeface="Arial" pitchFamily="-106" charset="0"/>
              <a:ea typeface="Arial" pitchFamily="-106" charset="0"/>
              <a:cs typeface="Arial" pitchFamily="-106" charset="0"/>
            </a:endParaRPr>
          </a:p>
        </p:txBody>
      </p:sp>
      <p:pic>
        <p:nvPicPr>
          <p:cNvPr id="11294" name="Picture 40" descr="MPj04393450000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962400"/>
            <a:ext cx="1081088" cy="103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38" name="Oval 42"/>
          <p:cNvSpPr>
            <a:spLocks noChangeArrowheads="1"/>
          </p:cNvSpPr>
          <p:nvPr/>
        </p:nvSpPr>
        <p:spPr bwMode="auto">
          <a:xfrm>
            <a:off x="323850" y="2943225"/>
            <a:ext cx="1079500" cy="503238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>
            <a:outerShdw blurRad="63500" dist="38099" dir="2700000" algn="ctr" rotWithShape="0">
              <a:srgbClr val="000066">
                <a:alpha val="74998"/>
              </a:srgbClr>
            </a:outerShdw>
          </a:effectLst>
        </p:spPr>
        <p:txBody>
          <a:bodyPr wrap="none" anchor="ctr"/>
          <a:lstStyle/>
          <a:p>
            <a:pPr algn="ctr">
              <a:lnSpc>
                <a:spcPct val="80000"/>
              </a:lnSpc>
              <a:defRPr/>
            </a:pPr>
            <a:endParaRPr lang="es-MX" b="1">
              <a:effectLst>
                <a:outerShdw blurRad="38100" dist="38100" dir="2700000" algn="tl">
                  <a:srgbClr val="000000"/>
                </a:outerShdw>
              </a:effectLst>
              <a:latin typeface="Arial" pitchFamily="-106" charset="0"/>
              <a:ea typeface="Arial" pitchFamily="-106" charset="0"/>
              <a:cs typeface="Arial" pitchFamily="-106" charset="0"/>
            </a:endParaRPr>
          </a:p>
        </p:txBody>
      </p:sp>
      <p:sp>
        <p:nvSpPr>
          <p:cNvPr id="4141" name="Oval 45"/>
          <p:cNvSpPr>
            <a:spLocks noChangeArrowheads="1"/>
          </p:cNvSpPr>
          <p:nvPr/>
        </p:nvSpPr>
        <p:spPr bwMode="auto">
          <a:xfrm>
            <a:off x="323850" y="2943225"/>
            <a:ext cx="1079500" cy="503238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>
            <a:outerShdw blurRad="63500" dist="38099" dir="2700000" algn="ctr" rotWithShape="0">
              <a:srgbClr val="000066">
                <a:alpha val="74998"/>
              </a:srgbClr>
            </a:outerShdw>
          </a:effectLst>
        </p:spPr>
        <p:txBody>
          <a:bodyPr wrap="none" anchor="ctr"/>
          <a:lstStyle/>
          <a:p>
            <a:pPr algn="ctr">
              <a:lnSpc>
                <a:spcPct val="80000"/>
              </a:lnSpc>
              <a:defRPr/>
            </a:pPr>
            <a:endParaRPr lang="es-MX" b="1">
              <a:effectLst>
                <a:outerShdw blurRad="38100" dist="38100" dir="2700000" algn="tl">
                  <a:srgbClr val="000000"/>
                </a:outerShdw>
              </a:effectLst>
              <a:latin typeface="Arial" pitchFamily="-106" charset="0"/>
              <a:ea typeface="Arial" pitchFamily="-106" charset="0"/>
              <a:cs typeface="Arial" pitchFamily="-106" charset="0"/>
            </a:endParaRPr>
          </a:p>
        </p:txBody>
      </p:sp>
      <p:pic>
        <p:nvPicPr>
          <p:cNvPr id="11297" name="Picture 49" descr="maestro_somb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96" r="27547"/>
          <a:stretch>
            <a:fillRect/>
          </a:stretch>
        </p:blipFill>
        <p:spPr bwMode="auto">
          <a:xfrm>
            <a:off x="2484438" y="2339975"/>
            <a:ext cx="417512" cy="126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48" name="Oval 52"/>
          <p:cNvSpPr>
            <a:spLocks noChangeArrowheads="1"/>
          </p:cNvSpPr>
          <p:nvPr/>
        </p:nvSpPr>
        <p:spPr bwMode="auto">
          <a:xfrm>
            <a:off x="0" y="3806825"/>
            <a:ext cx="1079500" cy="503238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>
            <a:outerShdw blurRad="63500" dist="38099" dir="2700000" algn="ctr" rotWithShape="0">
              <a:srgbClr val="000066">
                <a:alpha val="74998"/>
              </a:srgbClr>
            </a:outerShdw>
          </a:effectLst>
        </p:spPr>
        <p:txBody>
          <a:bodyPr wrap="none" anchor="ctr"/>
          <a:lstStyle/>
          <a:p>
            <a:pPr algn="ctr">
              <a:lnSpc>
                <a:spcPct val="80000"/>
              </a:lnSpc>
              <a:defRPr/>
            </a:pPr>
            <a:endParaRPr lang="es-MX" b="1">
              <a:effectLst>
                <a:outerShdw blurRad="38100" dist="38100" dir="2700000" algn="tl">
                  <a:srgbClr val="000000"/>
                </a:outerShdw>
              </a:effectLst>
              <a:latin typeface="Arial" pitchFamily="-106" charset="0"/>
              <a:ea typeface="Arial" pitchFamily="-106" charset="0"/>
              <a:cs typeface="Arial" pitchFamily="-106" charset="0"/>
            </a:endParaRPr>
          </a:p>
        </p:txBody>
      </p:sp>
      <p:pic>
        <p:nvPicPr>
          <p:cNvPr id="11299" name="Picture 53" descr="maestro_somb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96" r="27547"/>
          <a:stretch>
            <a:fillRect/>
          </a:stretch>
        </p:blipFill>
        <p:spPr bwMode="auto">
          <a:xfrm>
            <a:off x="3059113" y="3517900"/>
            <a:ext cx="417512" cy="126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00" name="Picture 54" descr="maestro_somb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96" r="27547"/>
          <a:stretch>
            <a:fillRect/>
          </a:stretch>
        </p:blipFill>
        <p:spPr bwMode="auto">
          <a:xfrm>
            <a:off x="2514600" y="2465388"/>
            <a:ext cx="417513" cy="126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01" name="Picture 59" descr="maestro_somb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96" r="27547"/>
          <a:stretch>
            <a:fillRect/>
          </a:stretch>
        </p:blipFill>
        <p:spPr bwMode="auto">
          <a:xfrm>
            <a:off x="3054350" y="3529013"/>
            <a:ext cx="417513" cy="126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02" name="Picture 60" descr="maestro_somb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96" r="27547"/>
          <a:stretch>
            <a:fillRect/>
          </a:stretch>
        </p:blipFill>
        <p:spPr bwMode="auto">
          <a:xfrm>
            <a:off x="2509838" y="2476500"/>
            <a:ext cx="417512" cy="126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61" name="Oval 65"/>
          <p:cNvSpPr>
            <a:spLocks noChangeArrowheads="1"/>
          </p:cNvSpPr>
          <p:nvPr/>
        </p:nvSpPr>
        <p:spPr bwMode="auto">
          <a:xfrm>
            <a:off x="3132138" y="4789488"/>
            <a:ext cx="1079500" cy="503237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>
            <a:outerShdw blurRad="63500" dist="38099" dir="2700000" algn="ctr" rotWithShape="0">
              <a:srgbClr val="000066">
                <a:alpha val="74998"/>
              </a:srgbClr>
            </a:outerShdw>
          </a:effectLst>
        </p:spPr>
        <p:txBody>
          <a:bodyPr wrap="none" anchor="ctr"/>
          <a:lstStyle/>
          <a:p>
            <a:pPr algn="ctr">
              <a:lnSpc>
                <a:spcPct val="80000"/>
              </a:lnSpc>
              <a:defRPr/>
            </a:pPr>
            <a:endParaRPr lang="es-MX" b="1">
              <a:effectLst>
                <a:outerShdw blurRad="38100" dist="38100" dir="2700000" algn="tl">
                  <a:srgbClr val="000000"/>
                </a:outerShdw>
              </a:effectLst>
              <a:latin typeface="Arial" pitchFamily="-106" charset="0"/>
              <a:ea typeface="Arial" pitchFamily="-106" charset="0"/>
              <a:cs typeface="Arial" pitchFamily="-106" charset="0"/>
            </a:endParaRPr>
          </a:p>
        </p:txBody>
      </p:sp>
      <p:pic>
        <p:nvPicPr>
          <p:cNvPr id="11304" name="Picture 66" descr="maestro_somb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96" r="27547"/>
          <a:stretch>
            <a:fillRect/>
          </a:stretch>
        </p:blipFill>
        <p:spPr bwMode="auto">
          <a:xfrm>
            <a:off x="3054350" y="3529013"/>
            <a:ext cx="417513" cy="126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05" name="Picture 67" descr="maestro_somb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96" r="27547"/>
          <a:stretch>
            <a:fillRect/>
          </a:stretch>
        </p:blipFill>
        <p:spPr bwMode="auto">
          <a:xfrm>
            <a:off x="2509838" y="2476500"/>
            <a:ext cx="417512" cy="126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69" name="Oval 73"/>
          <p:cNvSpPr>
            <a:spLocks noChangeArrowheads="1"/>
          </p:cNvSpPr>
          <p:nvPr/>
        </p:nvSpPr>
        <p:spPr bwMode="auto">
          <a:xfrm>
            <a:off x="3100388" y="4797425"/>
            <a:ext cx="1079500" cy="503238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>
            <a:outerShdw blurRad="63500" dist="38099" dir="2700000" algn="ctr" rotWithShape="0">
              <a:srgbClr val="000066">
                <a:alpha val="74998"/>
              </a:srgbClr>
            </a:outerShdw>
          </a:effectLst>
        </p:spPr>
        <p:txBody>
          <a:bodyPr wrap="none" anchor="ctr"/>
          <a:lstStyle/>
          <a:p>
            <a:pPr algn="ctr">
              <a:lnSpc>
                <a:spcPct val="80000"/>
              </a:lnSpc>
              <a:defRPr/>
            </a:pPr>
            <a:endParaRPr lang="es-MX" b="1">
              <a:effectLst>
                <a:outerShdw blurRad="38100" dist="38100" dir="2700000" algn="tl">
                  <a:srgbClr val="000000"/>
                </a:outerShdw>
              </a:effectLst>
              <a:latin typeface="Arial" pitchFamily="-106" charset="0"/>
              <a:ea typeface="Arial" pitchFamily="-106" charset="0"/>
              <a:cs typeface="Arial" pitchFamily="-106" charset="0"/>
            </a:endParaRPr>
          </a:p>
        </p:txBody>
      </p:sp>
      <p:pic>
        <p:nvPicPr>
          <p:cNvPr id="11307" name="Picture 74" descr="maestro_somb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96" r="27547"/>
          <a:stretch>
            <a:fillRect/>
          </a:stretch>
        </p:blipFill>
        <p:spPr bwMode="auto">
          <a:xfrm>
            <a:off x="3022600" y="3536950"/>
            <a:ext cx="417513" cy="126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08" name="Picture 75" descr="maestro_somb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96" r="27547"/>
          <a:stretch>
            <a:fillRect/>
          </a:stretch>
        </p:blipFill>
        <p:spPr bwMode="auto">
          <a:xfrm>
            <a:off x="2478088" y="2484438"/>
            <a:ext cx="417512" cy="126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74" name="Oval 78"/>
          <p:cNvSpPr>
            <a:spLocks noChangeArrowheads="1"/>
          </p:cNvSpPr>
          <p:nvPr/>
        </p:nvSpPr>
        <p:spPr bwMode="auto">
          <a:xfrm>
            <a:off x="336550" y="2951163"/>
            <a:ext cx="1079500" cy="503237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>
            <a:outerShdw blurRad="63500" dist="38099" dir="2700000" algn="ctr" rotWithShape="0">
              <a:srgbClr val="000066">
                <a:alpha val="74998"/>
              </a:srgbClr>
            </a:outerShdw>
          </a:effectLst>
        </p:spPr>
        <p:txBody>
          <a:bodyPr wrap="none" anchor="ctr"/>
          <a:lstStyle/>
          <a:p>
            <a:pPr algn="ctr">
              <a:lnSpc>
                <a:spcPct val="80000"/>
              </a:lnSpc>
              <a:defRPr/>
            </a:pPr>
            <a:endParaRPr lang="es-MX" b="1">
              <a:effectLst>
                <a:outerShdw blurRad="38100" dist="38100" dir="2700000" algn="tl">
                  <a:srgbClr val="000000"/>
                </a:outerShdw>
              </a:effectLst>
              <a:latin typeface="Arial" pitchFamily="-106" charset="0"/>
              <a:ea typeface="Arial" pitchFamily="-106" charset="0"/>
              <a:cs typeface="Arial" pitchFamily="-106" charset="0"/>
            </a:endParaRPr>
          </a:p>
        </p:txBody>
      </p:sp>
      <p:pic>
        <p:nvPicPr>
          <p:cNvPr id="11310" name="Picture 79" descr="maestro_somb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96" r="27547"/>
          <a:stretch>
            <a:fillRect/>
          </a:stretch>
        </p:blipFill>
        <p:spPr bwMode="auto">
          <a:xfrm>
            <a:off x="838200" y="4310063"/>
            <a:ext cx="417513" cy="126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78" name="Oval 82"/>
          <p:cNvSpPr>
            <a:spLocks noChangeArrowheads="1"/>
          </p:cNvSpPr>
          <p:nvPr/>
        </p:nvSpPr>
        <p:spPr bwMode="auto">
          <a:xfrm>
            <a:off x="3122613" y="4770438"/>
            <a:ext cx="1079500" cy="503237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>
            <a:outerShdw blurRad="63500" dist="38099" dir="2700000" algn="ctr" rotWithShape="0">
              <a:srgbClr val="000066">
                <a:alpha val="74998"/>
              </a:srgbClr>
            </a:outerShdw>
          </a:effectLst>
        </p:spPr>
        <p:txBody>
          <a:bodyPr wrap="none" anchor="ctr"/>
          <a:lstStyle/>
          <a:p>
            <a:pPr algn="ctr">
              <a:lnSpc>
                <a:spcPct val="80000"/>
              </a:lnSpc>
              <a:defRPr/>
            </a:pPr>
            <a:endParaRPr lang="es-MX" b="1">
              <a:effectLst>
                <a:outerShdw blurRad="38100" dist="38100" dir="2700000" algn="tl">
                  <a:srgbClr val="000000"/>
                </a:outerShdw>
              </a:effectLst>
              <a:latin typeface="Arial" pitchFamily="-106" charset="0"/>
              <a:ea typeface="Arial" pitchFamily="-106" charset="0"/>
              <a:cs typeface="Arial" pitchFamily="-106" charset="0"/>
            </a:endParaRPr>
          </a:p>
        </p:txBody>
      </p:sp>
      <p:pic>
        <p:nvPicPr>
          <p:cNvPr id="11312" name="Picture 83" descr="maestro_somb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96" r="27547"/>
          <a:stretch>
            <a:fillRect/>
          </a:stretch>
        </p:blipFill>
        <p:spPr bwMode="auto">
          <a:xfrm>
            <a:off x="3044825" y="3509963"/>
            <a:ext cx="417513" cy="126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13" name="Picture 84" descr="maestro_somb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96" r="27547"/>
          <a:stretch>
            <a:fillRect/>
          </a:stretch>
        </p:blipFill>
        <p:spPr bwMode="auto">
          <a:xfrm>
            <a:off x="2500313" y="2457450"/>
            <a:ext cx="417512" cy="126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84" name="Oval 88"/>
          <p:cNvSpPr>
            <a:spLocks noChangeArrowheads="1"/>
          </p:cNvSpPr>
          <p:nvPr/>
        </p:nvSpPr>
        <p:spPr bwMode="auto">
          <a:xfrm>
            <a:off x="468313" y="4094163"/>
            <a:ext cx="1079500" cy="503237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>
            <a:outerShdw blurRad="63500" dist="38099" dir="2700000" algn="ctr" rotWithShape="0">
              <a:srgbClr val="000066">
                <a:alpha val="74998"/>
              </a:srgbClr>
            </a:outerShdw>
          </a:effectLst>
        </p:spPr>
        <p:txBody>
          <a:bodyPr wrap="none" anchor="ctr"/>
          <a:lstStyle/>
          <a:p>
            <a:pPr algn="ctr">
              <a:lnSpc>
                <a:spcPct val="80000"/>
              </a:lnSpc>
              <a:defRPr/>
            </a:pPr>
            <a:endParaRPr lang="es-MX" b="1">
              <a:effectLst>
                <a:outerShdw blurRad="38100" dist="38100" dir="2700000" algn="tl">
                  <a:srgbClr val="000000"/>
                </a:outerShdw>
              </a:effectLst>
              <a:latin typeface="Arial" pitchFamily="-106" charset="0"/>
              <a:ea typeface="Arial" pitchFamily="-106" charset="0"/>
              <a:cs typeface="Arial" pitchFamily="-106" charset="0"/>
            </a:endParaRPr>
          </a:p>
        </p:txBody>
      </p:sp>
      <p:sp>
        <p:nvSpPr>
          <p:cNvPr id="4188" name="Oval 92"/>
          <p:cNvSpPr>
            <a:spLocks noChangeArrowheads="1"/>
          </p:cNvSpPr>
          <p:nvPr/>
        </p:nvSpPr>
        <p:spPr bwMode="auto">
          <a:xfrm>
            <a:off x="3106738" y="4786313"/>
            <a:ext cx="1079500" cy="503237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>
            <a:outerShdw blurRad="63500" dist="38099" dir="2700000" algn="ctr" rotWithShape="0">
              <a:srgbClr val="000066">
                <a:alpha val="74998"/>
              </a:srgbClr>
            </a:outerShdw>
          </a:effectLst>
        </p:spPr>
        <p:txBody>
          <a:bodyPr wrap="none" anchor="ctr"/>
          <a:lstStyle/>
          <a:p>
            <a:pPr algn="ctr">
              <a:lnSpc>
                <a:spcPct val="80000"/>
              </a:lnSpc>
              <a:defRPr/>
            </a:pPr>
            <a:endParaRPr lang="es-MX" b="1">
              <a:effectLst>
                <a:outerShdw blurRad="38100" dist="38100" dir="2700000" algn="tl">
                  <a:srgbClr val="000000"/>
                </a:outerShdw>
              </a:effectLst>
              <a:latin typeface="Arial" pitchFamily="-106" charset="0"/>
              <a:ea typeface="Arial" pitchFamily="-106" charset="0"/>
              <a:cs typeface="Arial" pitchFamily="-106" charset="0"/>
            </a:endParaRPr>
          </a:p>
        </p:txBody>
      </p:sp>
      <p:pic>
        <p:nvPicPr>
          <p:cNvPr id="11316" name="Picture 93" descr="maestro_somb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96" r="27547"/>
          <a:stretch>
            <a:fillRect/>
          </a:stretch>
        </p:blipFill>
        <p:spPr bwMode="auto">
          <a:xfrm>
            <a:off x="3059113" y="3517900"/>
            <a:ext cx="417512" cy="126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5" name="CuadroTexto 84"/>
          <p:cNvSpPr txBox="1"/>
          <p:nvPr/>
        </p:nvSpPr>
        <p:spPr>
          <a:xfrm>
            <a:off x="685800" y="1554162"/>
            <a:ext cx="3352800" cy="124649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75000"/>
              </a:lnSpc>
              <a:spcAft>
                <a:spcPts val="600"/>
              </a:spcAft>
              <a:defRPr/>
            </a:pPr>
            <a:r>
              <a:rPr lang="es-MX" sz="2600" dirty="0">
                <a:latin typeface="Helvetica"/>
                <a:ea typeface="Arial" pitchFamily="-106" charset="0"/>
                <a:cs typeface="Helvetica"/>
              </a:rPr>
              <a:t>Aprendizaje centrado </a:t>
            </a:r>
          </a:p>
          <a:p>
            <a:pPr algn="ctr">
              <a:lnSpc>
                <a:spcPct val="75000"/>
              </a:lnSpc>
              <a:spcAft>
                <a:spcPts val="600"/>
              </a:spcAft>
              <a:defRPr/>
            </a:pPr>
            <a:r>
              <a:rPr lang="es-MX" sz="2600" dirty="0">
                <a:latin typeface="Helvetica"/>
                <a:ea typeface="Arial" pitchFamily="-106" charset="0"/>
                <a:cs typeface="Helvetica"/>
              </a:rPr>
              <a:t>en el profesor</a:t>
            </a:r>
            <a:endParaRPr lang="en-US" sz="2600" dirty="0">
              <a:latin typeface="Helvetica"/>
              <a:ea typeface="Arial" pitchFamily="-106" charset="0"/>
              <a:cs typeface="Helvetica"/>
            </a:endParaRPr>
          </a:p>
          <a:p>
            <a:pPr>
              <a:spcAft>
                <a:spcPts val="600"/>
              </a:spcAft>
              <a:defRPr/>
            </a:pPr>
            <a:endParaRPr lang="es-ES_tradnl" sz="2600" dirty="0">
              <a:solidFill>
                <a:schemeClr val="bg1">
                  <a:lumMod val="50000"/>
                </a:schemeClr>
              </a:solidFill>
              <a:effectLst>
                <a:outerShdw blurRad="69850" dist="50800" dir="18900000" sx="99000" sy="99000" algn="tl" rotWithShape="0">
                  <a:schemeClr val="tx1">
                    <a:alpha val="60000"/>
                  </a:schemeClr>
                </a:outerShdw>
              </a:effectLst>
              <a:latin typeface="Helvetica"/>
              <a:ea typeface="Arial" pitchFamily="-106" charset="0"/>
              <a:cs typeface="Helvetica"/>
            </a:endParaRPr>
          </a:p>
        </p:txBody>
      </p:sp>
      <p:sp>
        <p:nvSpPr>
          <p:cNvPr id="88" name="CuadroTexto 87"/>
          <p:cNvSpPr txBox="1"/>
          <p:nvPr/>
        </p:nvSpPr>
        <p:spPr>
          <a:xfrm>
            <a:off x="4954588" y="1295400"/>
            <a:ext cx="3352800" cy="124649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75000"/>
              </a:lnSpc>
              <a:spcAft>
                <a:spcPts val="600"/>
              </a:spcAft>
              <a:defRPr/>
            </a:pPr>
            <a:r>
              <a:rPr lang="es-MX" sz="2600" dirty="0">
                <a:latin typeface="Helvetica"/>
                <a:ea typeface="Arial" pitchFamily="-106" charset="0"/>
                <a:cs typeface="Helvetica"/>
              </a:rPr>
              <a:t>Aprendizaje centrado </a:t>
            </a:r>
          </a:p>
          <a:p>
            <a:pPr algn="ctr">
              <a:lnSpc>
                <a:spcPct val="75000"/>
              </a:lnSpc>
              <a:spcAft>
                <a:spcPts val="600"/>
              </a:spcAft>
              <a:defRPr/>
            </a:pPr>
            <a:r>
              <a:rPr lang="es-MX" sz="2600" dirty="0">
                <a:latin typeface="Helvetica"/>
                <a:ea typeface="Arial" pitchFamily="-106" charset="0"/>
                <a:cs typeface="Helvetica"/>
              </a:rPr>
              <a:t>en el estudiante</a:t>
            </a:r>
            <a:endParaRPr lang="en-US" sz="2600" dirty="0">
              <a:latin typeface="Helvetica"/>
              <a:ea typeface="Arial" pitchFamily="-106" charset="0"/>
              <a:cs typeface="Helvetica"/>
            </a:endParaRPr>
          </a:p>
          <a:p>
            <a:pPr>
              <a:spcAft>
                <a:spcPts val="600"/>
              </a:spcAft>
              <a:defRPr/>
            </a:pPr>
            <a:endParaRPr lang="es-ES_tradnl" sz="2600" dirty="0">
              <a:solidFill>
                <a:schemeClr val="bg1">
                  <a:lumMod val="50000"/>
                </a:schemeClr>
              </a:solidFill>
              <a:effectLst>
                <a:outerShdw blurRad="69850" dist="50800" dir="18900000" sx="99000" sy="99000" algn="tl" rotWithShape="0">
                  <a:schemeClr val="tx1">
                    <a:alpha val="60000"/>
                  </a:schemeClr>
                </a:outerShdw>
              </a:effectLst>
              <a:latin typeface="Helvetica"/>
              <a:ea typeface="Arial" pitchFamily="-106" charset="0"/>
              <a:cs typeface="Helvetica"/>
            </a:endParaRPr>
          </a:p>
        </p:txBody>
      </p:sp>
      <p:pic>
        <p:nvPicPr>
          <p:cNvPr id="11321" name="Imagen 8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078163"/>
            <a:ext cx="423863" cy="133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22" name="Imagen 9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2209800"/>
            <a:ext cx="457200" cy="145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6" name="Oval 31"/>
          <p:cNvSpPr>
            <a:spLocks noChangeArrowheads="1"/>
          </p:cNvSpPr>
          <p:nvPr/>
        </p:nvSpPr>
        <p:spPr bwMode="auto">
          <a:xfrm>
            <a:off x="1739900" y="4251325"/>
            <a:ext cx="1079500" cy="503238"/>
          </a:xfrm>
          <a:prstGeom prst="ellipse">
            <a:avLst/>
          </a:prstGeom>
          <a:gradFill flip="none" rotWithShape="1">
            <a:gsLst>
              <a:gs pos="0">
                <a:schemeClr val="accent3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3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>
            <a:noFill/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lnSpc>
                <a:spcPct val="80000"/>
              </a:lnSpc>
              <a:defRPr/>
            </a:pPr>
            <a:r>
              <a:rPr lang="es-MX" dirty="0">
                <a:solidFill>
                  <a:srgbClr val="002A60"/>
                </a:solidFill>
                <a:effectLst>
                  <a:reflection stA="0" endPos="0" dir="5400000" sy="-100000" algn="bl" rotWithShape="0"/>
                </a:effectLst>
                <a:latin typeface="Helvetica"/>
                <a:cs typeface="Helvetica"/>
              </a:rPr>
              <a:t>Profesor</a:t>
            </a:r>
          </a:p>
        </p:txBody>
      </p:sp>
      <p:sp>
        <p:nvSpPr>
          <p:cNvPr id="11326" name="Line 7"/>
          <p:cNvSpPr>
            <a:spLocks noChangeShapeType="1"/>
          </p:cNvSpPr>
          <p:nvPr/>
        </p:nvSpPr>
        <p:spPr bwMode="auto">
          <a:xfrm flipH="1">
            <a:off x="1295400" y="4602163"/>
            <a:ext cx="457200" cy="228600"/>
          </a:xfrm>
          <a:prstGeom prst="line">
            <a:avLst/>
          </a:prstGeom>
          <a:noFill/>
          <a:ln w="38100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98" name="Oval 31"/>
          <p:cNvSpPr>
            <a:spLocks noChangeArrowheads="1"/>
          </p:cNvSpPr>
          <p:nvPr/>
        </p:nvSpPr>
        <p:spPr bwMode="auto">
          <a:xfrm>
            <a:off x="6858000" y="3048000"/>
            <a:ext cx="1079500" cy="503238"/>
          </a:xfrm>
          <a:prstGeom prst="ellipse">
            <a:avLst/>
          </a:prstGeom>
          <a:gradFill flip="none" rotWithShape="1">
            <a:gsLst>
              <a:gs pos="0">
                <a:schemeClr val="accent3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3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>
            <a:noFill/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lnSpc>
                <a:spcPct val="80000"/>
              </a:lnSpc>
              <a:defRPr/>
            </a:pPr>
            <a:r>
              <a:rPr lang="es-MX" dirty="0">
                <a:solidFill>
                  <a:srgbClr val="002A60"/>
                </a:solidFill>
                <a:effectLst>
                  <a:reflection stA="0" endPos="0" dir="5400000" sy="-100000" algn="bl" rotWithShape="0"/>
                </a:effectLst>
                <a:latin typeface="Helvetica"/>
                <a:cs typeface="Helvetica"/>
              </a:rPr>
              <a:t>Profesor</a:t>
            </a:r>
          </a:p>
        </p:txBody>
      </p:sp>
      <p:sp>
        <p:nvSpPr>
          <p:cNvPr id="100" name="Oval 18"/>
          <p:cNvSpPr>
            <a:spLocks noChangeArrowheads="1"/>
          </p:cNvSpPr>
          <p:nvPr/>
        </p:nvSpPr>
        <p:spPr bwMode="auto">
          <a:xfrm>
            <a:off x="5791200" y="5257800"/>
            <a:ext cx="1728788" cy="6858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Aft>
                <a:spcPts val="0"/>
              </a:spcAft>
              <a:defRPr/>
            </a:pPr>
            <a:r>
              <a:rPr lang="es-MX" dirty="0">
                <a:solidFill>
                  <a:srgbClr val="7F7F7F"/>
                </a:solidFill>
                <a:latin typeface="Helvetica"/>
                <a:ea typeface="Arial" pitchFamily="-106" charset="0"/>
                <a:cs typeface="Helvetica"/>
              </a:rPr>
              <a:t>Aprendizaje</a:t>
            </a:r>
          </a:p>
          <a:p>
            <a:pPr algn="ctr">
              <a:spcAft>
                <a:spcPts val="0"/>
              </a:spcAft>
              <a:defRPr/>
            </a:pPr>
            <a:r>
              <a:rPr lang="es-MX" dirty="0">
                <a:solidFill>
                  <a:srgbClr val="7F7F7F"/>
                </a:solidFill>
                <a:latin typeface="Helvetica"/>
                <a:ea typeface="Arial" pitchFamily="-106" charset="0"/>
                <a:cs typeface="Helvetica"/>
              </a:rPr>
              <a:t>colaborativo</a:t>
            </a:r>
          </a:p>
        </p:txBody>
      </p:sp>
      <p:sp>
        <p:nvSpPr>
          <p:cNvPr id="102" name="Oval 14"/>
          <p:cNvSpPr>
            <a:spLocks noChangeArrowheads="1"/>
          </p:cNvSpPr>
          <p:nvPr/>
        </p:nvSpPr>
        <p:spPr bwMode="auto">
          <a:xfrm>
            <a:off x="2743200" y="2895600"/>
            <a:ext cx="1439863" cy="576263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s-MX" dirty="0">
                <a:solidFill>
                  <a:srgbClr val="7F7F7F"/>
                </a:solidFill>
                <a:latin typeface="Helvetica"/>
                <a:ea typeface="Arial" pitchFamily="-106" charset="0"/>
                <a:cs typeface="Helvetica"/>
              </a:rPr>
              <a:t>Estudiante</a:t>
            </a:r>
          </a:p>
        </p:txBody>
      </p:sp>
      <p:sp>
        <p:nvSpPr>
          <p:cNvPr id="103" name="Oval 14"/>
          <p:cNvSpPr>
            <a:spLocks noChangeArrowheads="1"/>
          </p:cNvSpPr>
          <p:nvPr/>
        </p:nvSpPr>
        <p:spPr bwMode="auto">
          <a:xfrm>
            <a:off x="2667000" y="4572000"/>
            <a:ext cx="1439863" cy="576263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s-MX" dirty="0">
                <a:solidFill>
                  <a:srgbClr val="7F7F7F"/>
                </a:solidFill>
                <a:latin typeface="Helvetica"/>
                <a:ea typeface="Arial" pitchFamily="-106" charset="0"/>
                <a:cs typeface="Helvetica"/>
              </a:rPr>
              <a:t>Estudiante</a:t>
            </a:r>
          </a:p>
        </p:txBody>
      </p:sp>
      <p:sp>
        <p:nvSpPr>
          <p:cNvPr id="104" name="Oval 14"/>
          <p:cNvSpPr>
            <a:spLocks noChangeArrowheads="1"/>
          </p:cNvSpPr>
          <p:nvPr/>
        </p:nvSpPr>
        <p:spPr bwMode="auto">
          <a:xfrm>
            <a:off x="2590800" y="5562600"/>
            <a:ext cx="1439863" cy="576263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s-MX" dirty="0">
                <a:solidFill>
                  <a:srgbClr val="7F7F7F"/>
                </a:solidFill>
                <a:latin typeface="Helvetica"/>
                <a:ea typeface="Arial" pitchFamily="-106" charset="0"/>
                <a:cs typeface="Helvetica"/>
              </a:rPr>
              <a:t>Estudiante</a:t>
            </a:r>
          </a:p>
        </p:txBody>
      </p:sp>
      <p:sp>
        <p:nvSpPr>
          <p:cNvPr id="105" name="Oval 14"/>
          <p:cNvSpPr>
            <a:spLocks noChangeArrowheads="1"/>
          </p:cNvSpPr>
          <p:nvPr/>
        </p:nvSpPr>
        <p:spPr bwMode="auto">
          <a:xfrm>
            <a:off x="457200" y="5367338"/>
            <a:ext cx="1439863" cy="576262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s-MX" dirty="0">
                <a:solidFill>
                  <a:srgbClr val="7F7F7F"/>
                </a:solidFill>
                <a:latin typeface="Helvetica"/>
                <a:ea typeface="Arial" pitchFamily="-106" charset="0"/>
                <a:cs typeface="Helvetica"/>
              </a:rPr>
              <a:t>Estudiante</a:t>
            </a:r>
          </a:p>
        </p:txBody>
      </p:sp>
      <p:sp>
        <p:nvSpPr>
          <p:cNvPr id="106" name="Oval 14"/>
          <p:cNvSpPr>
            <a:spLocks noChangeArrowheads="1"/>
          </p:cNvSpPr>
          <p:nvPr/>
        </p:nvSpPr>
        <p:spPr bwMode="auto">
          <a:xfrm>
            <a:off x="76200" y="3538538"/>
            <a:ext cx="1439863" cy="576262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s-MX" dirty="0">
                <a:solidFill>
                  <a:srgbClr val="7F7F7F"/>
                </a:solidFill>
                <a:latin typeface="Helvetica"/>
                <a:ea typeface="Arial" pitchFamily="-106" charset="0"/>
                <a:cs typeface="Helvetica"/>
              </a:rPr>
              <a:t>Estudiante</a:t>
            </a:r>
          </a:p>
        </p:txBody>
      </p:sp>
      <p:cxnSp>
        <p:nvCxnSpPr>
          <p:cNvPr id="108" name="Conector recto 107"/>
          <p:cNvCxnSpPr/>
          <p:nvPr/>
        </p:nvCxnSpPr>
        <p:spPr>
          <a:xfrm rot="5400000">
            <a:off x="6515100" y="5219700"/>
            <a:ext cx="230188" cy="1588"/>
          </a:xfrm>
          <a:prstGeom prst="line">
            <a:avLst/>
          </a:prstGeom>
          <a:ln>
            <a:solidFill>
              <a:srgbClr val="FFCC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337" name="Line 12"/>
          <p:cNvSpPr>
            <a:spLocks noChangeShapeType="1"/>
          </p:cNvSpPr>
          <p:nvPr/>
        </p:nvSpPr>
        <p:spPr bwMode="auto">
          <a:xfrm flipH="1">
            <a:off x="7162800" y="3886200"/>
            <a:ext cx="381000" cy="152400"/>
          </a:xfrm>
          <a:prstGeom prst="line">
            <a:avLst/>
          </a:prstGeom>
          <a:noFill/>
          <a:ln w="38100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cxnSp>
        <p:nvCxnSpPr>
          <p:cNvPr id="111" name="Conector recto 110"/>
          <p:cNvCxnSpPr/>
          <p:nvPr/>
        </p:nvCxnSpPr>
        <p:spPr>
          <a:xfrm rot="5400000">
            <a:off x="6513513" y="3771900"/>
            <a:ext cx="230188" cy="1587"/>
          </a:xfrm>
          <a:prstGeom prst="line">
            <a:avLst/>
          </a:prstGeom>
          <a:ln>
            <a:solidFill>
              <a:srgbClr val="FFCC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339" name="Line 13"/>
          <p:cNvSpPr>
            <a:spLocks noChangeShapeType="1"/>
          </p:cNvSpPr>
          <p:nvPr/>
        </p:nvSpPr>
        <p:spPr bwMode="auto">
          <a:xfrm>
            <a:off x="7162800" y="4648200"/>
            <a:ext cx="381000" cy="76200"/>
          </a:xfrm>
          <a:prstGeom prst="line">
            <a:avLst/>
          </a:prstGeom>
          <a:noFill/>
          <a:ln w="38100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73499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1" name="Rectangle 11"/>
          <p:cNvSpPr>
            <a:spLocks noGrp="1" noChangeArrowheads="1"/>
          </p:cNvSpPr>
          <p:nvPr>
            <p:ph type="title"/>
          </p:nvPr>
        </p:nvSpPr>
        <p:spPr>
          <a:xfrm>
            <a:off x="3095836" y="404664"/>
            <a:ext cx="3528392" cy="9906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MX" sz="2400" dirty="0">
                <a:solidFill>
                  <a:srgbClr val="7030A0"/>
                </a:solidFill>
                <a:latin typeface="Arial Black" pitchFamily="34" charset="0"/>
                <a:cs typeface="Aharoni" pitchFamily="2" charset="-79"/>
              </a:rPr>
              <a:t>Modelo didáctico</a:t>
            </a: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3087" y="1490662"/>
            <a:ext cx="5457825" cy="3876675"/>
          </a:xfrm>
          <a:prstGeom prst="rect">
            <a:avLst/>
          </a:prstGeom>
        </p:spPr>
      </p:pic>
      <p:cxnSp>
        <p:nvCxnSpPr>
          <p:cNvPr id="4" name="3 Conector recto de flecha"/>
          <p:cNvCxnSpPr/>
          <p:nvPr/>
        </p:nvCxnSpPr>
        <p:spPr>
          <a:xfrm flipV="1">
            <a:off x="4571999" y="1772816"/>
            <a:ext cx="936105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5 Conector recto de flecha"/>
          <p:cNvCxnSpPr/>
          <p:nvPr/>
        </p:nvCxnSpPr>
        <p:spPr>
          <a:xfrm flipV="1">
            <a:off x="4860032" y="2492896"/>
            <a:ext cx="576064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 de flecha"/>
          <p:cNvCxnSpPr/>
          <p:nvPr/>
        </p:nvCxnSpPr>
        <p:spPr>
          <a:xfrm flipV="1">
            <a:off x="4860032" y="3068960"/>
            <a:ext cx="648072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/>
          <p:nvPr/>
        </p:nvCxnSpPr>
        <p:spPr>
          <a:xfrm>
            <a:off x="4860032" y="3428999"/>
            <a:ext cx="792088" cy="2880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 de flecha"/>
          <p:cNvCxnSpPr/>
          <p:nvPr/>
        </p:nvCxnSpPr>
        <p:spPr>
          <a:xfrm>
            <a:off x="4716016" y="3428999"/>
            <a:ext cx="1152128" cy="9361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 de flecha"/>
          <p:cNvCxnSpPr/>
          <p:nvPr/>
        </p:nvCxnSpPr>
        <p:spPr>
          <a:xfrm>
            <a:off x="4571999" y="3428999"/>
            <a:ext cx="1296145" cy="158417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3688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MX" sz="2400" dirty="0">
                <a:solidFill>
                  <a:srgbClr val="7030A0"/>
                </a:solidFill>
                <a:latin typeface="Arial Black" pitchFamily="34" charset="0"/>
                <a:ea typeface="+mj-ea"/>
                <a:cs typeface="Aharoni" pitchFamily="2" charset="-79"/>
              </a:rPr>
              <a:t>Pirámide de aprendizaje</a:t>
            </a:r>
            <a:endParaRPr lang="es-ES" sz="2400" dirty="0">
              <a:solidFill>
                <a:srgbClr val="7030A0"/>
              </a:solidFill>
              <a:latin typeface="Arial Black" pitchFamily="34" charset="0"/>
              <a:ea typeface="+mj-ea"/>
              <a:cs typeface="Aharoni" pitchFamily="2" charset="-79"/>
            </a:endParaRP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755650" y="1773238"/>
            <a:ext cx="7848600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10000"/>
              </a:lnSpc>
              <a:spcBef>
                <a:spcPts val="1200"/>
              </a:spcBef>
              <a:spcAft>
                <a:spcPts val="600"/>
              </a:spcAft>
              <a:defRPr/>
            </a:pPr>
            <a:r>
              <a:rPr lang="es-MX" sz="2000" dirty="0">
                <a:latin typeface="Helvetica" pitchFamily="34" charset="0"/>
                <a:cs typeface="Helvetica" pitchFamily="34" charset="0"/>
              </a:rPr>
              <a:t>El trabajo por proyectos promueve que los estudiantes aprendan de manera autónoma, ya que para su desarrollo se incorporan diversas técnicas y actividades que los llevan a la reflexión, el análisis y la introyección de conceptos cada vez más complejos.</a:t>
            </a:r>
          </a:p>
          <a:p>
            <a:pPr algn="just">
              <a:lnSpc>
                <a:spcPct val="110000"/>
              </a:lnSpc>
              <a:spcBef>
                <a:spcPts val="1200"/>
              </a:spcBef>
              <a:spcAft>
                <a:spcPts val="600"/>
              </a:spcAft>
              <a:defRPr/>
            </a:pPr>
            <a:r>
              <a:rPr lang="es-MX" sz="2000" dirty="0">
                <a:latin typeface="Helvetica" pitchFamily="34" charset="0"/>
                <a:cs typeface="Helvetica" pitchFamily="34" charset="0"/>
              </a:rPr>
              <a:t>De acuerdo con Bales se obtienen mejores resultados utilizando el modelo de proyectos para enseñar, que utilizando únicamente el modelo expositivo. Los niveles de efectividad se muestran en la siguiente pirámide:</a:t>
            </a:r>
            <a:endParaRPr lang="es-ES" sz="2000" dirty="0">
              <a:latin typeface="Helvetica" pitchFamily="34" charset="0"/>
              <a:cs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914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762" name="Rectangle 2"/>
          <p:cNvSpPr>
            <a:spLocks noGrp="1" noChangeArrowheads="1"/>
          </p:cNvSpPr>
          <p:nvPr>
            <p:ph type="title"/>
          </p:nvPr>
        </p:nvSpPr>
        <p:spPr>
          <a:xfrm>
            <a:off x="3284538" y="980728"/>
            <a:ext cx="3383359" cy="457200"/>
          </a:xfrm>
          <a:noFill/>
          <a:ln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0000"/>
          </a:bodyPr>
          <a:lstStyle/>
          <a:p>
            <a:pPr algn="l"/>
            <a:r>
              <a:rPr lang="es-ES" sz="2800" dirty="0">
                <a:solidFill>
                  <a:schemeClr val="tx1"/>
                </a:solidFill>
              </a:rPr>
              <a:t>Pir</a:t>
            </a:r>
            <a:r>
              <a:rPr lang="es-ES" altLang="ja-JP" sz="2800" dirty="0">
                <a:solidFill>
                  <a:schemeClr val="tx1"/>
                </a:solidFill>
                <a:ea typeface="MS PGothic" pitchFamily="34" charset="-128"/>
              </a:rPr>
              <a:t>á</a:t>
            </a:r>
            <a:r>
              <a:rPr lang="es-ES" sz="2800" dirty="0">
                <a:solidFill>
                  <a:schemeClr val="tx1"/>
                </a:solidFill>
              </a:rPr>
              <a:t>mide de Aprendizaje</a:t>
            </a:r>
            <a:endParaRPr lang="es-ES" sz="2800" dirty="0">
              <a:solidFill>
                <a:srgbClr val="6600FF"/>
              </a:solidFill>
            </a:endParaRPr>
          </a:p>
        </p:txBody>
      </p:sp>
      <p:graphicFrame>
        <p:nvGraphicFramePr>
          <p:cNvPr id="2" name="1 Diagrama"/>
          <p:cNvGraphicFramePr/>
          <p:nvPr/>
        </p:nvGraphicFramePr>
        <p:xfrm>
          <a:off x="468313" y="1125538"/>
          <a:ext cx="5337175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73772" name="Text Box 12"/>
          <p:cNvSpPr txBox="1">
            <a:spLocks noChangeArrowheads="1"/>
          </p:cNvSpPr>
          <p:nvPr/>
        </p:nvSpPr>
        <p:spPr bwMode="auto">
          <a:xfrm>
            <a:off x="4876800" y="1905000"/>
            <a:ext cx="4267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373773" name="Text Box 13"/>
          <p:cNvSpPr txBox="1">
            <a:spLocks noChangeArrowheads="1"/>
          </p:cNvSpPr>
          <p:nvPr/>
        </p:nvSpPr>
        <p:spPr bwMode="auto">
          <a:xfrm>
            <a:off x="7740352" y="1905000"/>
            <a:ext cx="947738" cy="393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ES" b="1" dirty="0"/>
          </a:p>
          <a:p>
            <a:r>
              <a:rPr lang="es-ES" b="1" dirty="0">
                <a:solidFill>
                  <a:srgbClr val="6600FF"/>
                </a:solidFill>
              </a:rPr>
              <a:t>5 %</a:t>
            </a:r>
          </a:p>
          <a:p>
            <a:endParaRPr lang="es-ES" b="1" dirty="0">
              <a:solidFill>
                <a:srgbClr val="6600FF"/>
              </a:solidFill>
            </a:endParaRPr>
          </a:p>
          <a:p>
            <a:r>
              <a:rPr lang="es-ES" b="1" dirty="0">
                <a:solidFill>
                  <a:srgbClr val="6600FF"/>
                </a:solidFill>
              </a:rPr>
              <a:t>10 %</a:t>
            </a:r>
          </a:p>
          <a:p>
            <a:endParaRPr lang="es-ES" b="1" dirty="0">
              <a:solidFill>
                <a:srgbClr val="6600FF"/>
              </a:solidFill>
            </a:endParaRPr>
          </a:p>
          <a:p>
            <a:r>
              <a:rPr lang="es-ES" b="1" dirty="0">
                <a:solidFill>
                  <a:srgbClr val="6600FF"/>
                </a:solidFill>
              </a:rPr>
              <a:t>20 %</a:t>
            </a:r>
          </a:p>
          <a:p>
            <a:endParaRPr lang="es-ES" b="1" dirty="0">
              <a:solidFill>
                <a:srgbClr val="6600FF"/>
              </a:solidFill>
            </a:endParaRPr>
          </a:p>
          <a:p>
            <a:r>
              <a:rPr lang="es-ES" b="1" dirty="0">
                <a:solidFill>
                  <a:srgbClr val="6600FF"/>
                </a:solidFill>
              </a:rPr>
              <a:t>30 %</a:t>
            </a:r>
          </a:p>
          <a:p>
            <a:endParaRPr lang="es-ES" b="1" dirty="0">
              <a:solidFill>
                <a:srgbClr val="6600FF"/>
              </a:solidFill>
            </a:endParaRPr>
          </a:p>
          <a:p>
            <a:r>
              <a:rPr lang="es-ES" b="1" dirty="0">
                <a:solidFill>
                  <a:srgbClr val="6600FF"/>
                </a:solidFill>
              </a:rPr>
              <a:t>50 %</a:t>
            </a:r>
          </a:p>
          <a:p>
            <a:endParaRPr lang="es-ES" b="1" dirty="0">
              <a:solidFill>
                <a:srgbClr val="6600FF"/>
              </a:solidFill>
            </a:endParaRPr>
          </a:p>
          <a:p>
            <a:r>
              <a:rPr lang="es-ES" b="1" dirty="0"/>
              <a:t>75 %</a:t>
            </a:r>
          </a:p>
          <a:p>
            <a:endParaRPr lang="es-ES" b="1" dirty="0"/>
          </a:p>
          <a:p>
            <a:r>
              <a:rPr lang="es-ES" b="1" dirty="0"/>
              <a:t>80 %</a:t>
            </a:r>
          </a:p>
        </p:txBody>
      </p:sp>
      <p:sp>
        <p:nvSpPr>
          <p:cNvPr id="373774" name="Line 14"/>
          <p:cNvSpPr>
            <a:spLocks noChangeShapeType="1"/>
          </p:cNvSpPr>
          <p:nvPr/>
        </p:nvSpPr>
        <p:spPr bwMode="auto">
          <a:xfrm>
            <a:off x="3757613" y="2514600"/>
            <a:ext cx="473313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73775" name="Line 15"/>
          <p:cNvSpPr>
            <a:spLocks noChangeShapeType="1"/>
          </p:cNvSpPr>
          <p:nvPr/>
        </p:nvSpPr>
        <p:spPr bwMode="auto">
          <a:xfrm>
            <a:off x="4067175" y="3048000"/>
            <a:ext cx="442356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73776" name="Line 16"/>
          <p:cNvSpPr>
            <a:spLocks noChangeShapeType="1"/>
          </p:cNvSpPr>
          <p:nvPr/>
        </p:nvSpPr>
        <p:spPr bwMode="auto">
          <a:xfrm>
            <a:off x="4311650" y="3581400"/>
            <a:ext cx="417909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73777" name="Line 17"/>
          <p:cNvSpPr>
            <a:spLocks noChangeShapeType="1"/>
          </p:cNvSpPr>
          <p:nvPr/>
        </p:nvSpPr>
        <p:spPr bwMode="auto">
          <a:xfrm>
            <a:off x="4540250" y="4114800"/>
            <a:ext cx="395049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73778" name="Line 18"/>
          <p:cNvSpPr>
            <a:spLocks noChangeShapeType="1"/>
          </p:cNvSpPr>
          <p:nvPr/>
        </p:nvSpPr>
        <p:spPr bwMode="auto">
          <a:xfrm>
            <a:off x="4845050" y="4648200"/>
            <a:ext cx="364569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73779" name="Line 19"/>
          <p:cNvSpPr>
            <a:spLocks noChangeShapeType="1"/>
          </p:cNvSpPr>
          <p:nvPr/>
        </p:nvSpPr>
        <p:spPr bwMode="auto">
          <a:xfrm>
            <a:off x="5149850" y="5257800"/>
            <a:ext cx="334089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73780" name="Text Box 20"/>
          <p:cNvSpPr txBox="1">
            <a:spLocks noChangeArrowheads="1"/>
          </p:cNvSpPr>
          <p:nvPr/>
        </p:nvSpPr>
        <p:spPr bwMode="auto">
          <a:xfrm>
            <a:off x="6820297" y="1346200"/>
            <a:ext cx="21272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b="1" dirty="0"/>
              <a:t>Promedio de</a:t>
            </a:r>
          </a:p>
          <a:p>
            <a:pPr algn="ctr"/>
            <a:r>
              <a:rPr lang="es-ES" b="1" dirty="0"/>
              <a:t>Tasa de retención</a:t>
            </a:r>
          </a:p>
        </p:txBody>
      </p:sp>
      <p:sp>
        <p:nvSpPr>
          <p:cNvPr id="373782" name="Line 22"/>
          <p:cNvSpPr>
            <a:spLocks noChangeShapeType="1"/>
          </p:cNvSpPr>
          <p:nvPr/>
        </p:nvSpPr>
        <p:spPr bwMode="auto">
          <a:xfrm flipV="1">
            <a:off x="5508625" y="5748338"/>
            <a:ext cx="2982119" cy="17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21875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SmartArt"/>
          <p:cNvPicPr>
            <a:picLocks noGrp="1" noChangeAspect="1"/>
          </p:cNvPicPr>
          <p:nvPr>
            <p:ph type="dgm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124744"/>
            <a:ext cx="7072000" cy="4680000"/>
          </a:xfrm>
        </p:spPr>
      </p:pic>
      <p:sp>
        <p:nvSpPr>
          <p:cNvPr id="5" name="4 Abrir llave"/>
          <p:cNvSpPr/>
          <p:nvPr/>
        </p:nvSpPr>
        <p:spPr>
          <a:xfrm>
            <a:off x="2627784" y="1124744"/>
            <a:ext cx="1080120" cy="460851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329291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9" name="Rectangle 21"/>
          <p:cNvSpPr>
            <a:spLocks noGrp="1"/>
          </p:cNvSpPr>
          <p:nvPr>
            <p:ph type="ctrTitle"/>
          </p:nvPr>
        </p:nvSpPr>
        <p:spPr>
          <a:xfrm>
            <a:off x="684213" y="692150"/>
            <a:ext cx="7772400" cy="1539875"/>
          </a:xfrm>
          <a:ln/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es-CL" sz="3000" b="1" dirty="0">
                <a:solidFill>
                  <a:srgbClr val="FF0000"/>
                </a:solidFill>
              </a:rPr>
              <a:t>TAXONOMÍA  DE  LOS  OBJETIVOS</a:t>
            </a:r>
            <a:br>
              <a:rPr lang="es-CL" sz="3000" b="1" dirty="0">
                <a:solidFill>
                  <a:srgbClr val="FF0000"/>
                </a:solidFill>
              </a:rPr>
            </a:br>
            <a:r>
              <a:rPr lang="es-CL" sz="3000" b="1" dirty="0">
                <a:solidFill>
                  <a:srgbClr val="FF0000"/>
                </a:solidFill>
              </a:rPr>
              <a:t>DE  LA  EDUCACIÓN</a:t>
            </a:r>
            <a:br>
              <a:rPr lang="es-CL" sz="3000" b="1" dirty="0">
                <a:solidFill>
                  <a:srgbClr val="FF0000"/>
                </a:solidFill>
              </a:rPr>
            </a:br>
            <a:r>
              <a:rPr lang="es-CL" sz="3000" b="1" dirty="0" smtClean="0">
                <a:solidFill>
                  <a:srgbClr val="FF0000"/>
                </a:solidFill>
              </a:rPr>
              <a:t>(Benjamín </a:t>
            </a:r>
            <a:r>
              <a:rPr lang="es-CL" sz="3000" b="1" dirty="0">
                <a:solidFill>
                  <a:srgbClr val="FF0000"/>
                </a:solidFill>
              </a:rPr>
              <a:t>Bloom)</a:t>
            </a:r>
          </a:p>
        </p:txBody>
      </p:sp>
      <p:sp>
        <p:nvSpPr>
          <p:cNvPr id="2073" name="Rectangle 25"/>
          <p:cNvSpPr>
            <a:spLocks noChangeArrowheads="1"/>
          </p:cNvSpPr>
          <p:nvPr/>
        </p:nvSpPr>
        <p:spPr bwMode="auto">
          <a:xfrm>
            <a:off x="1279525" y="4137025"/>
            <a:ext cx="4445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2074" name="Rectangle 26"/>
          <p:cNvSpPr>
            <a:spLocks noChangeArrowheads="1"/>
          </p:cNvSpPr>
          <p:nvPr/>
        </p:nvSpPr>
        <p:spPr bwMode="auto">
          <a:xfrm>
            <a:off x="0" y="2238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2076" name="Rectangle 28"/>
          <p:cNvSpPr>
            <a:spLocks noChangeArrowheads="1"/>
          </p:cNvSpPr>
          <p:nvPr/>
        </p:nvSpPr>
        <p:spPr bwMode="auto">
          <a:xfrm>
            <a:off x="5580063" y="2708275"/>
            <a:ext cx="1704975" cy="37623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CL" b="1">
                <a:solidFill>
                  <a:srgbClr val="FF0000"/>
                </a:solidFill>
              </a:rPr>
              <a:t>EVALUACIÓN</a:t>
            </a:r>
          </a:p>
        </p:txBody>
      </p:sp>
      <p:sp>
        <p:nvSpPr>
          <p:cNvPr id="2079" name="Rectangle 31"/>
          <p:cNvSpPr>
            <a:spLocks noChangeArrowheads="1"/>
          </p:cNvSpPr>
          <p:nvPr/>
        </p:nvSpPr>
        <p:spPr bwMode="auto">
          <a:xfrm>
            <a:off x="2684463" y="4221163"/>
            <a:ext cx="6985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2077" name="Text Box 29"/>
          <p:cNvSpPr txBox="1">
            <a:spLocks noChangeArrowheads="1"/>
          </p:cNvSpPr>
          <p:nvPr/>
        </p:nvSpPr>
        <p:spPr bwMode="auto">
          <a:xfrm>
            <a:off x="3054350" y="2476500"/>
            <a:ext cx="325438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2080" name="Rectangle 32"/>
          <p:cNvSpPr>
            <a:spLocks noChangeArrowheads="1"/>
          </p:cNvSpPr>
          <p:nvPr/>
        </p:nvSpPr>
        <p:spPr bwMode="auto">
          <a:xfrm>
            <a:off x="0" y="2066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2081" name="Rectangle 33"/>
          <p:cNvSpPr>
            <a:spLocks noChangeArrowheads="1"/>
          </p:cNvSpPr>
          <p:nvPr/>
        </p:nvSpPr>
        <p:spPr bwMode="auto">
          <a:xfrm>
            <a:off x="0" y="2628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3663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4787900" y="3284538"/>
            <a:ext cx="129540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s-CL" b="1">
                <a:solidFill>
                  <a:srgbClr val="CC0000"/>
                </a:solidFill>
              </a:rPr>
              <a:t>SÍNTESIS</a:t>
            </a:r>
            <a:endParaRPr lang="es-CL"/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3779838" y="3860800"/>
            <a:ext cx="1260475" cy="37623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CL" b="1">
                <a:solidFill>
                  <a:srgbClr val="FF0000"/>
                </a:solidFill>
              </a:rPr>
              <a:t>ANÁLISIS</a:t>
            </a: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2627313" y="4421188"/>
            <a:ext cx="1798637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s-CL" b="1">
                <a:solidFill>
                  <a:srgbClr val="FF0000"/>
                </a:solidFill>
              </a:rPr>
              <a:t>APLICACIÓN</a:t>
            </a:r>
          </a:p>
        </p:txBody>
      </p:sp>
      <p:sp>
        <p:nvSpPr>
          <p:cNvPr id="2109" name="Rectangle 61"/>
          <p:cNvSpPr>
            <a:spLocks noChangeArrowheads="1"/>
          </p:cNvSpPr>
          <p:nvPr/>
        </p:nvSpPr>
        <p:spPr bwMode="auto">
          <a:xfrm>
            <a:off x="1643063" y="5013325"/>
            <a:ext cx="1920875" cy="37623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CL" b="1">
                <a:solidFill>
                  <a:srgbClr val="FF0000"/>
                </a:solidFill>
              </a:rPr>
              <a:t>COMPRENSIÓN</a:t>
            </a:r>
          </a:p>
        </p:txBody>
      </p:sp>
      <p:sp>
        <p:nvSpPr>
          <p:cNvPr id="2110" name="Rectangle 62"/>
          <p:cNvSpPr>
            <a:spLocks noChangeArrowheads="1"/>
          </p:cNvSpPr>
          <p:nvPr/>
        </p:nvSpPr>
        <p:spPr bwMode="auto">
          <a:xfrm>
            <a:off x="684213" y="5589588"/>
            <a:ext cx="1298575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CL" b="1">
                <a:solidFill>
                  <a:srgbClr val="FF0000"/>
                </a:solidFill>
              </a:rPr>
              <a:t>MEMORIA</a:t>
            </a: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3138" y="4017396"/>
            <a:ext cx="1642602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0395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dad">
  <a:themeElements>
    <a:clrScheme name="Equida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dad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dad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271</TotalTime>
  <Words>1117</Words>
  <Application>Microsoft Office PowerPoint</Application>
  <PresentationFormat>Presentación en pantalla (4:3)</PresentationFormat>
  <Paragraphs>259</Paragraphs>
  <Slides>26</Slides>
  <Notes>26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26</vt:i4>
      </vt:variant>
    </vt:vector>
  </HeadingPairs>
  <TitlesOfParts>
    <vt:vector size="27" baseType="lpstr">
      <vt:lpstr>Equidad</vt:lpstr>
      <vt:lpstr>APRENDIZAJE BASADO EN PROYECTOS</vt:lpstr>
      <vt:lpstr>Conceptos</vt:lpstr>
      <vt:lpstr>El Aprendizaje Basado en Proyectos puede ser visto desde varios enfoques: </vt:lpstr>
      <vt:lpstr>Trabajo por proyectos: modelo para un cambio de paradigmas</vt:lpstr>
      <vt:lpstr>Modelo didáctico</vt:lpstr>
      <vt:lpstr>Presentación de PowerPoint</vt:lpstr>
      <vt:lpstr>Pirámide de Aprendizaje</vt:lpstr>
      <vt:lpstr>Presentación de PowerPoint</vt:lpstr>
      <vt:lpstr>TAXONOMÍA  DE  LOS  OBJETIVOS DE  LA  EDUCACIÓN (Benjamín Bloom)</vt:lpstr>
      <vt:lpstr>MEMORIZACIÓN</vt:lpstr>
      <vt:lpstr>MEMORIZACIÓN</vt:lpstr>
      <vt:lpstr>MEMORIA:  EJEMPLOS </vt:lpstr>
      <vt:lpstr>COMPRENSIÓN</vt:lpstr>
      <vt:lpstr>COMPRENSIÓN</vt:lpstr>
      <vt:lpstr>COMPRENSIÓN </vt:lpstr>
      <vt:lpstr> </vt:lpstr>
      <vt:lpstr>Presentación de PowerPoint</vt:lpstr>
      <vt:lpstr>Presentación de PowerPoint</vt:lpstr>
      <vt:lpstr>Presentación de PowerPoint</vt:lpstr>
      <vt:lpstr>Presentación de PowerPoint</vt:lpstr>
      <vt:lpstr>SÍNTESIS</vt:lpstr>
      <vt:lpstr>EVALUACIÓN</vt:lpstr>
      <vt:lpstr>EVALUACIÓN</vt:lpstr>
      <vt:lpstr>Estrategias efectivas</vt:lpstr>
      <vt:lpstr>Presentación de PowerPoint</vt:lpstr>
      <vt:lpstr>Presentación de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APRENDIZAJE BASADO EN PROYECTOS</dc:title>
  <dc:creator>PERRO</dc:creator>
  <cp:lastModifiedBy>USUARIO</cp:lastModifiedBy>
  <cp:revision>23</cp:revision>
  <dcterms:created xsi:type="dcterms:W3CDTF">2011-11-16T03:08:21Z</dcterms:created>
  <dcterms:modified xsi:type="dcterms:W3CDTF">2011-11-17T05:46:37Z</dcterms:modified>
</cp:coreProperties>
</file>